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10" r:id="rId2"/>
    <p:sldId id="300" r:id="rId3"/>
    <p:sldId id="328" r:id="rId4"/>
    <p:sldId id="324" r:id="rId5"/>
    <p:sldId id="732" r:id="rId6"/>
    <p:sldId id="295" r:id="rId7"/>
    <p:sldId id="314" r:id="rId8"/>
    <p:sldId id="736" r:id="rId9"/>
    <p:sldId id="737" r:id="rId10"/>
    <p:sldId id="738" r:id="rId11"/>
    <p:sldId id="739" r:id="rId12"/>
    <p:sldId id="731" r:id="rId13"/>
    <p:sldId id="316" r:id="rId14"/>
    <p:sldId id="357" r:id="rId15"/>
    <p:sldId id="356" r:id="rId16"/>
    <p:sldId id="317" r:id="rId17"/>
    <p:sldId id="358" r:id="rId18"/>
    <p:sldId id="359" r:id="rId19"/>
    <p:sldId id="262" r:id="rId20"/>
    <p:sldId id="741" r:id="rId21"/>
    <p:sldId id="417" r:id="rId22"/>
    <p:sldId id="743" r:id="rId23"/>
    <p:sldId id="416" r:id="rId24"/>
    <p:sldId id="339" r:id="rId25"/>
    <p:sldId id="343" r:id="rId26"/>
    <p:sldId id="350" r:id="rId27"/>
    <p:sldId id="400" r:id="rId28"/>
    <p:sldId id="374" r:id="rId29"/>
    <p:sldId id="375" r:id="rId30"/>
    <p:sldId id="287" r:id="rId31"/>
    <p:sldId id="288" r:id="rId32"/>
    <p:sldId id="397" r:id="rId33"/>
    <p:sldId id="396" r:id="rId34"/>
    <p:sldId id="399" r:id="rId35"/>
    <p:sldId id="325" r:id="rId36"/>
    <p:sldId id="745" r:id="rId37"/>
    <p:sldId id="727" r:id="rId38"/>
    <p:sldId id="293" r:id="rId39"/>
    <p:sldId id="360" r:id="rId40"/>
    <p:sldId id="361" r:id="rId41"/>
    <p:sldId id="369" r:id="rId42"/>
    <p:sldId id="341" r:id="rId43"/>
    <p:sldId id="419" r:id="rId44"/>
    <p:sldId id="258" r:id="rId45"/>
    <p:sldId id="401" r:id="rId46"/>
    <p:sldId id="286" r:id="rId47"/>
    <p:sldId id="403" r:id="rId48"/>
    <p:sldId id="405" r:id="rId49"/>
    <p:sldId id="268" r:id="rId50"/>
    <p:sldId id="311" r:id="rId51"/>
    <p:sldId id="418" r:id="rId52"/>
    <p:sldId id="420" r:id="rId53"/>
    <p:sldId id="342" r:id="rId54"/>
    <p:sldId id="345" r:id="rId55"/>
    <p:sldId id="378" r:id="rId56"/>
    <p:sldId id="366" r:id="rId57"/>
    <p:sldId id="726" r:id="rId58"/>
    <p:sldId id="733" r:id="rId59"/>
    <p:sldId id="734" r:id="rId60"/>
    <p:sldId id="291" r:id="rId61"/>
    <p:sldId id="261" r:id="rId62"/>
    <p:sldId id="298" r:id="rId63"/>
    <p:sldId id="294" r:id="rId64"/>
    <p:sldId id="425" r:id="rId65"/>
    <p:sldId id="735" r:id="rId66"/>
    <p:sldId id="290" r:id="rId67"/>
    <p:sldId id="272" r:id="rId68"/>
    <p:sldId id="27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6"/>
    <p:restoredTop sz="95976"/>
  </p:normalViewPr>
  <p:slideViewPr>
    <p:cSldViewPr snapToGrid="0" showGuides="1">
      <p:cViewPr>
        <p:scale>
          <a:sx n="109" d="100"/>
          <a:sy n="109" d="100"/>
        </p:scale>
        <p:origin x="5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D5E88-C46B-F64B-8116-8AEC3C305F3B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890B1-CACD-F34E-AD11-7AC3A0D8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3945F-F427-474F-B6AF-8DAE1BEEB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51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0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6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1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38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8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32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1E1B-3D18-1F4F-AADF-FB00454DEB0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83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10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41F0B-B0CE-5D45-84A1-E14B2B39EC1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82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3945F-F427-474F-B6AF-8DAE1BEEB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5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2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80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9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0D-435C-2ED1-BE6C-0B1802EE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955AD-8D45-53D4-6784-45D52DB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D256B-6C07-B197-EB51-BC089099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3BA71-7B66-E22B-4612-F369D33A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9E8A3-60C2-A7F0-3EFC-2A30B8FC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3779-103C-841A-A051-B50B7E5F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D24D9-948A-147E-526C-4580E186F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FE87D-0E8A-BFC8-7A8A-88B4E7AB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71FA-85B9-2B3F-9060-AACF91CE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5A650-A4D8-749D-DDD5-DE5094B0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3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615DAE-191B-4E3E-6BA4-A1D321F27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9E11F-F28F-F507-A1CE-B671386ED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382-E92A-CC0A-6B0B-B7112EBA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4338A-9549-9422-E8A8-6DC1802A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466F1-66FF-12F6-EDA3-A455ED16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4ABE-8E5B-30E7-9CEF-DE854302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9F78-F752-5B10-3675-A02FE421A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C1E95-DA0C-8E75-6E91-B47BBCAE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FFE6D-1866-5089-5659-637A4BA9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C96A1-E748-8D99-5FC8-5DFBCEC69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5B0F-FA13-A37B-A891-07875513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CC5E9-F094-759E-2E62-369C50559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59CA-110C-6993-6101-5164EDB4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83D6F-4C60-94FA-D905-11F8BC45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A4950-B533-B665-4A06-B12E78B3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EB25-A313-D559-293B-327BB370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F9179-B2B4-072C-87C7-5E37FA1CA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999B-B46C-5C82-9326-AC233752F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5FDEA-64C9-384D-8A57-BDBD3CD0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192B6-4206-18FB-806D-944F3B6A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E590F-2EC0-5D8C-65B7-851BBB60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5DB4-4A97-96C3-B1DC-8AF6E884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5923F-05FE-F3F0-7297-2022F9E80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9D151-585A-D252-6886-363A38AB4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03EBD-F06A-D935-CD83-5A5E2F2ED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904F6-F5E4-E510-2D32-32876176B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63F35-AE71-F78A-0FF2-C6DE2582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13B8B-75AF-F689-ED70-AA8774A0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BAA95-6AF2-D636-6108-C19DF3B3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3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ACD87-AC8F-0BA7-219A-3F18FB3A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7E775-B719-6799-405B-5B9C84D0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1CA45-1DA0-EB34-EF17-0FDEC5AC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3FD9F-6DAC-FC36-9467-72388FB7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C4560-EF66-66B0-5E85-A7A74E8A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BBD72-E996-2ADF-2CE8-662B899E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3E9D7-53D4-43D2-5BFA-84A25F3F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07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60E3-5FB8-8426-962F-8A772F5C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545D-1741-C7FD-EAC1-EEAA5C477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D99F3-9C84-4F74-1088-93F9133C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7C480-A55D-B274-0713-85516400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8A521-AC93-44C8-632F-EF232C96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FAA32-140D-C1DF-9721-5C00BDFD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9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7404-0B01-F094-747D-10A3B200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03E523-7803-1819-A12D-38969B2C9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3438B-B98F-E3AA-CDC7-150F769B5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71C9A-9EC3-53BD-B42E-BA9C6582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A2BD3-EA2F-8937-9159-93B8E25F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C50B6-DDF9-634D-B6A0-3E869BDB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E4AFB-49BA-D9A7-7555-20B958B9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6BAE9-22B8-A532-6606-74B4445FB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008A8-3E2D-EA4D-B460-0912DB413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0830A-3AC1-4A4A-9AB2-5EF32838442E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AB02-6ADB-C29B-BD10-5332AA325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C8F4-A103-BA5F-1FF2-47ABC3713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gif"/><Relationship Id="rId7" Type="http://schemas.openxmlformats.org/officeDocument/2006/relationships/image" Target="../media/image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5" Type="http://schemas.openxmlformats.org/officeDocument/2006/relationships/image" Target="../media/image400.png"/><Relationship Id="rId4" Type="http://schemas.openxmlformats.org/officeDocument/2006/relationships/image" Target="../media/image311.png"/><Relationship Id="rId9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0.png"/><Relationship Id="rId5" Type="http://schemas.openxmlformats.org/officeDocument/2006/relationships/image" Target="../media/image111.png"/><Relationship Id="rId4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0.png"/><Relationship Id="rId4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0.png"/><Relationship Id="rId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1.png"/><Relationship Id="rId4" Type="http://schemas.openxmlformats.org/officeDocument/2006/relationships/image" Target="../media/image1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5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00.png"/><Relationship Id="rId4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00.png"/><Relationship Id="rId7" Type="http://schemas.openxmlformats.org/officeDocument/2006/relationships/image" Target="../media/image230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51.png"/><Relationship Id="rId4" Type="http://schemas.openxmlformats.org/officeDocument/2006/relationships/image" Target="../media/image2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0.png"/><Relationship Id="rId5" Type="http://schemas.openxmlformats.org/officeDocument/2006/relationships/image" Target="../media/image222.png"/><Relationship Id="rId4" Type="http://schemas.openxmlformats.org/officeDocument/2006/relationships/image" Target="../media/image2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1.png"/><Relationship Id="rId5" Type="http://schemas.openxmlformats.org/officeDocument/2006/relationships/image" Target="../media/image4.png"/><Relationship Id="rId10" Type="http://schemas.openxmlformats.org/officeDocument/2006/relationships/image" Target="../media/image401.png"/><Relationship Id="rId4" Type="http://schemas.openxmlformats.org/officeDocument/2006/relationships/image" Target="../media/image1.gif"/><Relationship Id="rId9" Type="http://schemas.openxmlformats.org/officeDocument/2006/relationships/image" Target="../media/image3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0.png"/><Relationship Id="rId5" Type="http://schemas.openxmlformats.org/officeDocument/2006/relationships/image" Target="../media/image222.png"/><Relationship Id="rId4" Type="http://schemas.openxmlformats.org/officeDocument/2006/relationships/image" Target="../media/image2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29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2.png"/><Relationship Id="rId7" Type="http://schemas.openxmlformats.org/officeDocument/2006/relationships/image" Target="../media/image58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4.png"/><Relationship Id="rId7" Type="http://schemas.openxmlformats.org/officeDocument/2006/relationships/image" Target="../media/image1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500.png"/><Relationship Id="rId10" Type="http://schemas.openxmlformats.org/officeDocument/2006/relationships/image" Target="../media/image611.png"/><Relationship Id="rId9" Type="http://schemas.openxmlformats.org/officeDocument/2006/relationships/image" Target="../media/image18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36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3100.png"/><Relationship Id="rId4" Type="http://schemas.openxmlformats.org/officeDocument/2006/relationships/image" Target="../media/image3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8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41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0.png"/><Relationship Id="rId5" Type="http://schemas.openxmlformats.org/officeDocument/2006/relationships/image" Target="../media/image392.png"/><Relationship Id="rId4" Type="http://schemas.openxmlformats.org/officeDocument/2006/relationships/image" Target="../media/image3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0.png"/><Relationship Id="rId2" Type="http://schemas.openxmlformats.org/officeDocument/2006/relationships/image" Target="../media/image340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://www.ccpo.odu.edu/~atkinson/OCN306/lec42/img019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0.png"/><Relationship Id="rId3" Type="http://schemas.openxmlformats.org/officeDocument/2006/relationships/image" Target="../media/image66.png"/><Relationship Id="rId7" Type="http://schemas.openxmlformats.org/officeDocument/2006/relationships/image" Target="../media/image28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7" Type="http://schemas.openxmlformats.org/officeDocument/2006/relationships/image" Target="../media/image2800.png"/><Relationship Id="rId12" Type="http://schemas.openxmlformats.org/officeDocument/2006/relationships/image" Target="../media/image66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621.png"/><Relationship Id="rId5" Type="http://schemas.openxmlformats.org/officeDocument/2006/relationships/image" Target="../media/image3600.png"/><Relationship Id="rId15" Type="http://schemas.openxmlformats.org/officeDocument/2006/relationships/image" Target="../media/image361.png"/><Relationship Id="rId10" Type="http://schemas.openxmlformats.org/officeDocument/2006/relationships/image" Target="../media/image67.gif"/><Relationship Id="rId9" Type="http://schemas.openxmlformats.org/officeDocument/2006/relationships/image" Target="../media/image413.png"/><Relationship Id="rId14" Type="http://schemas.openxmlformats.org/officeDocument/2006/relationships/image" Target="../media/image35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362.png"/><Relationship Id="rId4" Type="http://schemas.openxmlformats.org/officeDocument/2006/relationships/image" Target="../media/image68.png"/><Relationship Id="rId9" Type="http://schemas.openxmlformats.org/officeDocument/2006/relationships/image" Target="../media/image3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0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361.png"/><Relationship Id="rId14" Type="http://schemas.openxmlformats.org/officeDocument/2006/relationships/image" Target="../media/image35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../media/image79.png"/><Relationship Id="rId7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5" Type="http://schemas.openxmlformats.org/officeDocument/2006/relationships/image" Target="../media/image76.png"/><Relationship Id="rId9" Type="http://schemas.openxmlformats.org/officeDocument/2006/relationships/image" Target="../media/image75.png"/><Relationship Id="rId1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914" y="0"/>
            <a:ext cx="1219291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Phase diagrams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ABEDC-6313-934B-9368-30C3F4EE6000}"/>
              </a:ext>
            </a:extLst>
          </p:cNvPr>
          <p:cNvSpPr txBox="1"/>
          <p:nvPr/>
        </p:nvSpPr>
        <p:spPr>
          <a:xfrm>
            <a:off x="2134482" y="3589063"/>
            <a:ext cx="437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 typical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07B6FA-6871-F14F-B859-6FABC3B71691}"/>
                  </a:ext>
                </a:extLst>
              </p:cNvPr>
              <p:cNvSpPr/>
              <p:nvPr/>
            </p:nvSpPr>
            <p:spPr>
              <a:xfrm>
                <a:off x="316524" y="4174237"/>
                <a:ext cx="875889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mark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critical point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There’s 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: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triple point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The lines are called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phase boundaries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This is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typical pattern</a:t>
                </a:r>
                <a:r>
                  <a:rPr lang="en-US" sz="2400" dirty="0">
                    <a:ea typeface="Cambria Math" panose="02040503050406030204" pitchFamily="18" charset="0"/>
                  </a:rPr>
                  <a:t> (for </a:t>
                </a:r>
                <a:r>
                  <a:rPr lang="en-US" sz="2400" b="1" dirty="0">
                    <a:ea typeface="Cambria Math" panose="02040503050406030204" pitchFamily="18" charset="0"/>
                  </a:rPr>
                  <a:t>water</a:t>
                </a:r>
                <a:r>
                  <a:rPr lang="en-US" sz="2400" dirty="0">
                    <a:ea typeface="Cambria Math" panose="02040503050406030204" pitchFamily="18" charset="0"/>
                  </a:rPr>
                  <a:t>, the solid/liquid boundary slopes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backward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07B6FA-6871-F14F-B859-6FABC3B71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4" y="4174237"/>
                <a:ext cx="8758896" cy="1938992"/>
              </a:xfrm>
              <a:prstGeom prst="rect">
                <a:avLst/>
              </a:prstGeom>
              <a:blipFill>
                <a:blip r:embed="rId2"/>
                <a:stretch>
                  <a:fillRect l="-1013" t="-1948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D6A2D1A-3ECB-664C-869F-0AA610A0AE80}"/>
              </a:ext>
            </a:extLst>
          </p:cNvPr>
          <p:cNvGrpSpPr/>
          <p:nvPr/>
        </p:nvGrpSpPr>
        <p:grpSpPr>
          <a:xfrm>
            <a:off x="1760220" y="751724"/>
            <a:ext cx="3402903" cy="2837339"/>
            <a:chOff x="-94681" y="2140245"/>
            <a:chExt cx="5706250" cy="384431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83CF53-A457-5748-8261-3A86DD9878B9}"/>
                </a:ext>
              </a:extLst>
            </p:cNvPr>
            <p:cNvGrpSpPr/>
            <p:nvPr/>
          </p:nvGrpSpPr>
          <p:grpSpPr>
            <a:xfrm>
              <a:off x="-94681" y="2140245"/>
              <a:ext cx="5706250" cy="3844311"/>
              <a:chOff x="-94681" y="2140245"/>
              <a:chExt cx="5706250" cy="3844311"/>
            </a:xfrm>
          </p:grpSpPr>
          <p:pic>
            <p:nvPicPr>
              <p:cNvPr id="23" name="Picture 2" descr="Image result for phase diagrams">
                <a:extLst>
                  <a:ext uri="{FF2B5EF4-FFF2-40B4-BE49-F238E27FC236}">
                    <a16:creationId xmlns:a16="http://schemas.microsoft.com/office/drawing/2014/main" id="{18DA0F33-11C5-9742-B8DB-1D7C090742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919624" y="2140245"/>
                <a:ext cx="4691945" cy="3335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BD889DB-A94C-0B4D-80F6-4281535FFAD8}"/>
                      </a:ext>
                    </a:extLst>
                  </p:cNvPr>
                  <p:cNvSpPr/>
                  <p:nvPr/>
                </p:nvSpPr>
                <p:spPr>
                  <a:xfrm>
                    <a:off x="2119503" y="5522891"/>
                    <a:ext cx="54585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563EF1BB-E48F-8446-9038-3B925AA832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9503" y="5522891"/>
                    <a:ext cx="54585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921929-EE4F-7945-A445-60BCE47CEB93}"/>
                      </a:ext>
                    </a:extLst>
                  </p:cNvPr>
                  <p:cNvSpPr/>
                  <p:nvPr/>
                </p:nvSpPr>
                <p:spPr>
                  <a:xfrm>
                    <a:off x="-94681" y="4445767"/>
                    <a:ext cx="5538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921929-EE4F-7945-A445-60BCE47CEB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4681" y="4445767"/>
                    <a:ext cx="5538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545" r="-63636" b="-8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2E9C4D5-9909-8946-BCF9-2068CF75C83A}"/>
                      </a:ext>
                    </a:extLst>
                  </p:cNvPr>
                  <p:cNvSpPr/>
                  <p:nvPr/>
                </p:nvSpPr>
                <p:spPr>
                  <a:xfrm>
                    <a:off x="4632040" y="5522891"/>
                    <a:ext cx="8324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𝑐𝑟𝑖𝑡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700694CD-C653-914A-9A6B-8AAA4536E3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040" y="5522891"/>
                    <a:ext cx="83240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5C9F06-8E76-4D46-9C59-A3A5D08FEF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8210" y="4825680"/>
              <a:ext cx="921535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04AB68-6375-4446-BB83-037733CD77BB}"/>
                </a:ext>
              </a:extLst>
            </p:cNvPr>
            <p:cNvCxnSpPr>
              <a:cxnSpLocks/>
            </p:cNvCxnSpPr>
            <p:nvPr/>
          </p:nvCxnSpPr>
          <p:spPr>
            <a:xfrm>
              <a:off x="2394372" y="4929933"/>
              <a:ext cx="0" cy="387382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7958FE-7DD5-F648-885E-663DE0C2ADA3}"/>
                </a:ext>
              </a:extLst>
            </p:cNvPr>
            <p:cNvCxnSpPr>
              <a:cxnSpLocks/>
            </p:cNvCxnSpPr>
            <p:nvPr/>
          </p:nvCxnSpPr>
          <p:spPr>
            <a:xfrm>
              <a:off x="5048243" y="3260127"/>
              <a:ext cx="0" cy="212620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 descr="Phase Diagrams of Pure Substances">
            <a:extLst>
              <a:ext uri="{FF2B5EF4-FFF2-40B4-BE49-F238E27FC236}">
                <a16:creationId xmlns:a16="http://schemas.microsoft.com/office/drawing/2014/main" id="{D7A18985-F455-9E15-466C-B78971E5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411" y="633920"/>
            <a:ext cx="4529809" cy="36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toon Syringe Half Filled With Blue Liquid On Red Backing Stock Illustration - Download Image ...">
            <a:extLst>
              <a:ext uri="{FF2B5EF4-FFF2-40B4-BE49-F238E27FC236}">
                <a16:creationId xmlns:a16="http://schemas.microsoft.com/office/drawing/2014/main" id="{97A1994A-1EE9-5ADB-C4D0-554F2AF96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580" y="4448199"/>
            <a:ext cx="230832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C8B46F-ED30-ED9E-DD5F-F73DA2BFF4C3}"/>
                  </a:ext>
                </a:extLst>
              </p:cNvPr>
              <p:cNvSpPr/>
              <p:nvPr/>
            </p:nvSpPr>
            <p:spPr>
              <a:xfrm>
                <a:off x="4888544" y="1157575"/>
                <a:ext cx="84042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C8B46F-ED30-ED9E-DD5F-F73DA2BFF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544" y="1157575"/>
                <a:ext cx="840423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10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B99CD9-472E-274C-B6AC-2D88E1B4392D}"/>
              </a:ext>
            </a:extLst>
          </p:cNvPr>
          <p:cNvGrpSpPr/>
          <p:nvPr/>
        </p:nvGrpSpPr>
        <p:grpSpPr>
          <a:xfrm>
            <a:off x="523125" y="717394"/>
            <a:ext cx="4272107" cy="4812665"/>
            <a:chOff x="523125" y="717394"/>
            <a:chExt cx="4272107" cy="481266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2B46F46-EDDD-C84F-9CDC-FFFA6278BD52}"/>
                </a:ext>
              </a:extLst>
            </p:cNvPr>
            <p:cNvGrpSpPr/>
            <p:nvPr/>
          </p:nvGrpSpPr>
          <p:grpSpPr>
            <a:xfrm>
              <a:off x="523125" y="828967"/>
              <a:ext cx="4272107" cy="4701092"/>
              <a:chOff x="1376696" y="1157097"/>
              <a:chExt cx="4272107" cy="4701092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8F5859A-CC48-0A4F-80AF-D3C4BC0DD843}"/>
                  </a:ext>
                </a:extLst>
              </p:cNvPr>
              <p:cNvGrpSpPr/>
              <p:nvPr/>
            </p:nvGrpSpPr>
            <p:grpSpPr>
              <a:xfrm>
                <a:off x="1376696" y="1157097"/>
                <a:ext cx="4209912" cy="4701092"/>
                <a:chOff x="4270170" y="240930"/>
                <a:chExt cx="2836556" cy="2988982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4FE1D576-C15D-C245-9B22-35165BF3A9AC}"/>
                    </a:ext>
                  </a:extLst>
                </p:cNvPr>
                <p:cNvGrpSpPr/>
                <p:nvPr/>
              </p:nvGrpSpPr>
              <p:grpSpPr>
                <a:xfrm>
                  <a:off x="4270170" y="240930"/>
                  <a:ext cx="2836556" cy="2988982"/>
                  <a:chOff x="8122016" y="738525"/>
                  <a:chExt cx="3254354" cy="3372641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27B2E3B6-58D5-944A-9D66-645714CA4414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254354" cy="3372641"/>
                    <a:chOff x="223734" y="1499666"/>
                    <a:chExt cx="2769884" cy="3352100"/>
                  </a:xfrm>
                </p:grpSpPr>
                <p:pic>
                  <p:nvPicPr>
                    <p:cNvPr id="133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33F047FA-E354-3143-B016-CA8A24FC15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2" r="9075" b="5795"/>
                    <a:stretch/>
                  </p:blipFill>
                  <p:spPr bwMode="auto">
                    <a:xfrm>
                      <a:off x="406438" y="1828307"/>
                      <a:ext cx="2587180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A8441AD0-8078-A745-9FA6-7DD9B18DB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36DFADF5-BE49-FB4F-AD0D-F64D01A736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052925E9-5A9D-4B46-8554-057BF5AA15F9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98F1B4F3-46FC-084F-B42C-7003876AF998}"/>
                    </a:ext>
                  </a:extLst>
                </p:cNvPr>
                <p:cNvCxnSpPr>
                  <a:cxnSpLocks/>
                  <a:stCxn id="132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F68C923-0EC1-FB4D-B3F7-CEE70C840068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E0549BC4-8DCE-3548-80D4-ECEB4912B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80" r="8245" b="1865"/>
            <a:stretch/>
          </p:blipFill>
          <p:spPr>
            <a:xfrm rot="20613095">
              <a:off x="1728344" y="1279381"/>
              <a:ext cx="558091" cy="283568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E633502-EB70-DB48-9FD7-1DC05D154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78" b="233"/>
            <a:stretch/>
          </p:blipFill>
          <p:spPr>
            <a:xfrm>
              <a:off x="2363350" y="717394"/>
              <a:ext cx="358234" cy="2843355"/>
            </a:xfrm>
            <a:prstGeom prst="rect">
              <a:avLst/>
            </a:prstGeom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BE45568-7AB6-C449-B369-077EE1392D10}"/>
                </a:ext>
              </a:extLst>
            </p:cNvPr>
            <p:cNvSpPr/>
            <p:nvPr/>
          </p:nvSpPr>
          <p:spPr>
            <a:xfrm>
              <a:off x="2121100" y="4187361"/>
              <a:ext cx="163517" cy="1582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A5B9DA0-10B5-8F48-A590-1004AE64D09C}"/>
                </a:ext>
              </a:extLst>
            </p:cNvPr>
            <p:cNvCxnSpPr/>
            <p:nvPr/>
          </p:nvCxnSpPr>
          <p:spPr>
            <a:xfrm>
              <a:off x="784060" y="4258638"/>
              <a:ext cx="3358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8598EC8-01A4-D546-9F5E-EA1A4FB9C1D1}"/>
              </a:ext>
            </a:extLst>
          </p:cNvPr>
          <p:cNvSpPr txBox="1"/>
          <p:nvPr/>
        </p:nvSpPr>
        <p:spPr>
          <a:xfrm>
            <a:off x="7003733" y="1331785"/>
            <a:ext cx="451770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Clapeyron</a:t>
            </a:r>
          </a:p>
          <a:p>
            <a:r>
              <a:rPr lang="en-US" sz="2400" dirty="0"/>
              <a:t>Clausius-Clapeyron</a:t>
            </a:r>
          </a:p>
          <a:p>
            <a:r>
              <a:rPr lang="en-US" sz="2400" dirty="0" err="1"/>
              <a:t>Raoult</a:t>
            </a:r>
            <a:endParaRPr lang="en-US" sz="2400" dirty="0"/>
          </a:p>
          <a:p>
            <a:r>
              <a:rPr lang="en-US" sz="2400" dirty="0"/>
              <a:t>Thomson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Clapeyron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rgbClr val="7030A0"/>
                </a:solidFill>
              </a:rPr>
              <a:t>__________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rgbClr val="00B050"/>
                </a:solidFill>
              </a:rPr>
              <a:t>__________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rgbClr val="00B0F0"/>
                </a:solidFill>
              </a:rPr>
              <a:t>__________</a:t>
            </a:r>
          </a:p>
          <a:p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C9C290-AC56-BD4D-86FD-B9C23E802222}"/>
              </a:ext>
            </a:extLst>
          </p:cNvPr>
          <p:cNvCxnSpPr>
            <a:cxnSpLocks/>
          </p:cNvCxnSpPr>
          <p:nvPr/>
        </p:nvCxnSpPr>
        <p:spPr>
          <a:xfrm>
            <a:off x="1879137" y="1380624"/>
            <a:ext cx="312953" cy="2829911"/>
          </a:xfrm>
          <a:prstGeom prst="line">
            <a:avLst/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E414F2-1723-CC4D-AE95-C9FA2A550C4E}"/>
              </a:ext>
            </a:extLst>
          </p:cNvPr>
          <p:cNvSpPr txBox="1"/>
          <p:nvPr/>
        </p:nvSpPr>
        <p:spPr>
          <a:xfrm>
            <a:off x="1915488" y="1449577"/>
            <a:ext cx="163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B (line)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9F75F0-8AA8-8D48-9F1E-C43A9C6EECD9}"/>
              </a:ext>
            </a:extLst>
          </p:cNvPr>
          <p:cNvSpPr txBox="1"/>
          <p:nvPr/>
        </p:nvSpPr>
        <p:spPr>
          <a:xfrm>
            <a:off x="3383178" y="2409440"/>
            <a:ext cx="1818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 (line)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08051F-4BC7-CB46-ADD3-26C6642BF2D0}"/>
              </a:ext>
            </a:extLst>
          </p:cNvPr>
          <p:cNvSpPr txBox="1"/>
          <p:nvPr/>
        </p:nvSpPr>
        <p:spPr>
          <a:xfrm>
            <a:off x="4616323" y="2886841"/>
            <a:ext cx="159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D (line)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ECE3A9-7699-ED41-89A7-BCB3A6328601}"/>
              </a:ext>
            </a:extLst>
          </p:cNvPr>
          <p:cNvSpPr txBox="1"/>
          <p:nvPr/>
        </p:nvSpPr>
        <p:spPr>
          <a:xfrm>
            <a:off x="929110" y="4975499"/>
            <a:ext cx="16426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A (slope)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37475-A2FE-D24E-BE9B-622CC0D03254}"/>
              </a:ext>
            </a:extLst>
          </p:cNvPr>
          <p:cNvCxnSpPr>
            <a:cxnSpLocks/>
          </p:cNvCxnSpPr>
          <p:nvPr/>
        </p:nvCxnSpPr>
        <p:spPr>
          <a:xfrm flipV="1">
            <a:off x="951971" y="4720591"/>
            <a:ext cx="728239" cy="23829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0AC838-D922-7EC4-3FE6-73700C2A403C}"/>
              </a:ext>
            </a:extLst>
          </p:cNvPr>
          <p:cNvSpPr txBox="1"/>
          <p:nvPr/>
        </p:nvSpPr>
        <p:spPr>
          <a:xfrm>
            <a:off x="0" y="-824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1664025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1836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1147481" y="4138398"/>
                <a:ext cx="9197789" cy="66640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What’s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when the solvent is water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481" y="4138398"/>
                <a:ext cx="9197789" cy="666401"/>
              </a:xfrm>
              <a:prstGeom prst="rect">
                <a:avLst/>
              </a:prstGeom>
              <a:blipFill>
                <a:blip r:embed="rId2"/>
                <a:stretch>
                  <a:fillRect l="-825" b="-357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48C56A8-CF46-937F-C75D-662D0AB7CF0E}"/>
                  </a:ext>
                </a:extLst>
              </p:cNvPr>
              <p:cNvSpPr/>
              <p:nvPr/>
            </p:nvSpPr>
            <p:spPr>
              <a:xfrm>
                <a:off x="1147482" y="749739"/>
                <a:ext cx="9197789" cy="153772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b="1" dirty="0"/>
                  <a:t>solute’s molality</a:t>
                </a:r>
                <a:r>
                  <a:rPr lang="en-US" sz="2400" dirty="0"/>
                  <a:t>, usually given in moles/kg.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mole fraction of the solvent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48C56A8-CF46-937F-C75D-662D0AB7C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482" y="749739"/>
                <a:ext cx="9197789" cy="1537729"/>
              </a:xfrm>
              <a:prstGeom prst="rect">
                <a:avLst/>
              </a:prstGeom>
              <a:blipFill>
                <a:blip r:embed="rId3"/>
                <a:stretch>
                  <a:fillRect l="-13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9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971E466-1D9E-5BFA-F9DF-DDB9713DA5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26384" y="916657"/>
              <a:ext cx="9339232" cy="5246851"/>
            </p:xfrm>
            <a:graphic>
              <a:graphicData uri="http://schemas.openxmlformats.org/drawingml/2006/table">
                <a:tbl>
                  <a:tblPr/>
                  <a:tblGrid>
                    <a:gridCol w="1443473">
                      <a:extLst>
                        <a:ext uri="{9D8B030D-6E8A-4147-A177-3AD203B41FA5}">
                          <a16:colId xmlns:a16="http://schemas.microsoft.com/office/drawing/2014/main" val="1798213402"/>
                        </a:ext>
                      </a:extLst>
                    </a:gridCol>
                    <a:gridCol w="1030811">
                      <a:extLst>
                        <a:ext uri="{9D8B030D-6E8A-4147-A177-3AD203B41FA5}">
                          <a16:colId xmlns:a16="http://schemas.microsoft.com/office/drawing/2014/main" val="2934198407"/>
                        </a:ext>
                      </a:extLst>
                    </a:gridCol>
                    <a:gridCol w="1856135">
                      <a:extLst>
                        <a:ext uri="{9D8B030D-6E8A-4147-A177-3AD203B41FA5}">
                          <a16:colId xmlns:a16="http://schemas.microsoft.com/office/drawing/2014/main" val="320345858"/>
                        </a:ext>
                      </a:extLst>
                    </a:gridCol>
                    <a:gridCol w="1650994">
                      <a:extLst>
                        <a:ext uri="{9D8B030D-6E8A-4147-A177-3AD203B41FA5}">
                          <a16:colId xmlns:a16="http://schemas.microsoft.com/office/drawing/2014/main" val="2108516021"/>
                        </a:ext>
                      </a:extLst>
                    </a:gridCol>
                    <a:gridCol w="3357819">
                      <a:extLst>
                        <a:ext uri="{9D8B030D-6E8A-4147-A177-3AD203B41FA5}">
                          <a16:colId xmlns:a16="http://schemas.microsoft.com/office/drawing/2014/main" val="357770747"/>
                        </a:ext>
                      </a:extLst>
                    </a:gridCol>
                  </a:tblGrid>
                  <a:tr h="209199">
                    <a:tc>
                      <a:txBody>
                        <a:bodyPr/>
                        <a:lstStyle/>
                        <a:p>
                          <a:r>
                            <a:rPr lang="en-US" sz="1200" b="1">
                              <a:effectLst/>
                              <a:latin typeface="TimesNewRomanPS"/>
                            </a:rPr>
                            <a:t>Name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effectLst/>
                              <a:latin typeface="TimesNewRomanPS"/>
                            </a:rPr>
                            <a:t>Symbol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effectLst/>
                              <a:latin typeface="TimesNewRomanPS"/>
                            </a:rPr>
                            <a:t>Dimension (SI unit)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effectLst/>
                              <a:latin typeface="TimesNewRomanPS"/>
                            </a:rPr>
                            <a:t>Definition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effectLst/>
                              <a:latin typeface="TimesNewRomanPS"/>
                            </a:rPr>
                            <a:t>Comment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976765"/>
                      </a:ext>
                    </a:extLst>
                  </a:tr>
                  <a:tr h="355638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Isothermal Joule-Thomson coefficient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Volume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6190867"/>
                      </a:ext>
                    </a:extLst>
                  </a:tr>
                  <a:tr h="355638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Adiabatic Joule-Thomson coefficient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Temp/Pressure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𝑃𝑎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effectLst/>
                              <a:latin typeface="TimesNewRomanPSMT"/>
                            </a:rPr>
                            <a:t>Measured in the Joule- Thomson experiment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6952212"/>
                      </a:ext>
                    </a:extLst>
                  </a:tr>
                  <a:tr h="502077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Isothermal Joule coefficient (aka internal pressure)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Pressure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effectLst/>
                              <a:latin typeface="TimesNewRomanPSMT"/>
                            </a:rPr>
                            <a:t>Measured in the Joule experiment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838709"/>
                      </a:ext>
                    </a:extLst>
                  </a:tr>
                  <a:tr h="502077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Isobaric heat capacity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Energy/Temp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Measure, or approximate as</a:t>
                          </a:r>
                          <a:br>
                            <a:rPr lang="en-US" sz="1200" dirty="0">
                              <a:effectLst/>
                              <a:latin typeface="TimesNewRomanPSMT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𝑛𝑅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7933524"/>
                      </a:ext>
                    </a:extLst>
                  </a:tr>
                  <a:tr h="502077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Isochoric heat capacity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Energy/Temp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Est. from equipartition, or approximate as</a:t>
                          </a:r>
                          <a:br>
                            <a:rPr lang="en-US" sz="1200" dirty="0">
                              <a:effectLst/>
                              <a:latin typeface="TimesNewRomanPSMT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𝑛𝑅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2119041"/>
                      </a:ext>
                    </a:extLst>
                  </a:tr>
                  <a:tr h="355638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Isothermal compressibility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1/Pressure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𝑃𝑎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effectLst/>
                              <a:latin typeface="TimesNewRomanPSMT"/>
                            </a:rPr>
                            <a:t>Water density at the ocean floor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570667"/>
                      </a:ext>
                    </a:extLst>
                  </a:tr>
                  <a:tr h="355638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Isobaric thermal expansivity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1/Temp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effectLst/>
                              <a:latin typeface="TimesNewRomanPSMT"/>
                            </a:rPr>
                            <a:t>Sea level rise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0525261"/>
                      </a:ext>
                    </a:extLst>
                  </a:tr>
                  <a:tr h="355638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Expansivity-to-compressibility ratio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Pressure/Temp 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Pa</m:t>
                              </m:r>
                              <m: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From Euler chain relation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1595308"/>
                      </a:ext>
                    </a:extLst>
                  </a:tr>
                  <a:tr h="355638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Inversion temperature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Temp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Temp at which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vdw: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𝑅𝑏</m:t>
                                  </m:r>
                                </m:den>
                              </m:f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30469"/>
                      </a:ext>
                    </a:extLst>
                  </a:tr>
                  <a:tr h="502077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Critical temperature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𝑐𝑟𝑖𝑡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Temp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CambriaMath"/>
                            </a:rPr>
                            <a:t>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Temp at which </a:t>
                          </a:r>
                          <a:endParaRPr lang="en-US" sz="1200" dirty="0">
                            <a:effectLst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sz="12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2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2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2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2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2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vdw: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𝑅𝑏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𝑅𝑏</m:t>
                                  </m:r>
                                </m:den>
                              </m:f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89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971E466-1D9E-5BFA-F9DF-DDB9713DA5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26384" y="916657"/>
              <a:ext cx="9339232" cy="5246851"/>
            </p:xfrm>
            <a:graphic>
              <a:graphicData uri="http://schemas.openxmlformats.org/drawingml/2006/table">
                <a:tbl>
                  <a:tblPr/>
                  <a:tblGrid>
                    <a:gridCol w="1443473">
                      <a:extLst>
                        <a:ext uri="{9D8B030D-6E8A-4147-A177-3AD203B41FA5}">
                          <a16:colId xmlns:a16="http://schemas.microsoft.com/office/drawing/2014/main" val="1798213402"/>
                        </a:ext>
                      </a:extLst>
                    </a:gridCol>
                    <a:gridCol w="1030811">
                      <a:extLst>
                        <a:ext uri="{9D8B030D-6E8A-4147-A177-3AD203B41FA5}">
                          <a16:colId xmlns:a16="http://schemas.microsoft.com/office/drawing/2014/main" val="2934198407"/>
                        </a:ext>
                      </a:extLst>
                    </a:gridCol>
                    <a:gridCol w="1856135">
                      <a:extLst>
                        <a:ext uri="{9D8B030D-6E8A-4147-A177-3AD203B41FA5}">
                          <a16:colId xmlns:a16="http://schemas.microsoft.com/office/drawing/2014/main" val="320345858"/>
                        </a:ext>
                      </a:extLst>
                    </a:gridCol>
                    <a:gridCol w="1650994">
                      <a:extLst>
                        <a:ext uri="{9D8B030D-6E8A-4147-A177-3AD203B41FA5}">
                          <a16:colId xmlns:a16="http://schemas.microsoft.com/office/drawing/2014/main" val="2108516021"/>
                        </a:ext>
                      </a:extLst>
                    </a:gridCol>
                    <a:gridCol w="3357819">
                      <a:extLst>
                        <a:ext uri="{9D8B030D-6E8A-4147-A177-3AD203B41FA5}">
                          <a16:colId xmlns:a16="http://schemas.microsoft.com/office/drawing/2014/main" val="357770747"/>
                        </a:ext>
                      </a:extLst>
                    </a:gridCol>
                  </a:tblGrid>
                  <a:tr h="245640">
                    <a:tc>
                      <a:txBody>
                        <a:bodyPr/>
                        <a:lstStyle/>
                        <a:p>
                          <a:r>
                            <a:rPr lang="en-US" sz="1200" b="1">
                              <a:effectLst/>
                              <a:latin typeface="TimesNewRomanPS"/>
                            </a:rPr>
                            <a:t>Name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effectLst/>
                              <a:latin typeface="TimesNewRomanPS"/>
                            </a:rPr>
                            <a:t>Symbol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effectLst/>
                              <a:latin typeface="TimesNewRomanPS"/>
                            </a:rPr>
                            <a:t>Dimension (SI unit)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effectLst/>
                              <a:latin typeface="TimesNewRomanPS"/>
                            </a:rPr>
                            <a:t>Definition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effectLst/>
                              <a:latin typeface="TimesNewRomanPS"/>
                            </a:rPr>
                            <a:t>Comment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976765"/>
                      </a:ext>
                    </a:extLst>
                  </a:tr>
                  <a:tr h="438172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Isothermal Joule-Thomson coefficient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60000" r="-669136" b="-10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60000" r="-271233" b="-10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60000" r="-204615" b="-10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8113" t="-60000" r="-377" b="-103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6190867"/>
                      </a:ext>
                    </a:extLst>
                  </a:tr>
                  <a:tr h="519389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Adiabatic Joule-Thomson coefficient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136585" r="-669136" b="-780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136585" r="-271233" b="-780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136585" r="-204615" b="-780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effectLst/>
                              <a:latin typeface="TimesNewRomanPSMT"/>
                            </a:rPr>
                            <a:t>Measured in the Joule- Thomson experiment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6952212"/>
                      </a:ext>
                    </a:extLst>
                  </a:tr>
                  <a:tr h="61140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Isothermal Joule coefficient (aka internal pressure)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202083" r="-669136" b="-5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202083" r="-271233" b="-5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202083" r="-204615" b="-5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effectLst/>
                              <a:latin typeface="TimesNewRomanPSMT"/>
                            </a:rPr>
                            <a:t>Measured in the Joule experiment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838709"/>
                      </a:ext>
                    </a:extLst>
                  </a:tr>
                  <a:tr h="502077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Isobaric heat capacity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362500" r="-669136" b="-5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362500" r="-271233" b="-5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362500" r="-204615" b="-5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8113" t="-362500" r="-377" b="-5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7933524"/>
                      </a:ext>
                    </a:extLst>
                  </a:tr>
                  <a:tr h="502077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Isochoric heat capacity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474359" r="-669136" b="-4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474359" r="-271233" b="-4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474359" r="-204615" b="-4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8113" t="-474359" r="-377" b="-4948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2119041"/>
                      </a:ext>
                    </a:extLst>
                  </a:tr>
                  <a:tr h="438172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Isothermal compressibility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640000" r="-669136" b="-4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640000" r="-271233" b="-4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640000" r="-204615" b="-4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effectLst/>
                              <a:latin typeface="TimesNewRomanPSMT"/>
                            </a:rPr>
                            <a:t>Water density at the ocean floor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570667"/>
                      </a:ext>
                    </a:extLst>
                  </a:tr>
                  <a:tr h="438172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Isobaric thermal expansivity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740000" r="-669136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740000" r="-271233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740000" r="-204615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effectLst/>
                              <a:latin typeface="TimesNewRomanPSMT"/>
                            </a:rPr>
                            <a:t>Sea level rise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0525261"/>
                      </a:ext>
                    </a:extLst>
                  </a:tr>
                  <a:tr h="439188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Expansivity-to-compressibility ratio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864706" r="-669136" b="-26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864706" r="-271233" b="-26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864706" r="-204615" b="-26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TimesNewRomanPSMT"/>
                            </a:rPr>
                            <a:t>From Euler chain relation 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1595308"/>
                      </a:ext>
                    </a:extLst>
                  </a:tr>
                  <a:tr h="42852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Inversion temperature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964706" r="-669136" b="-16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964706" r="-271233" b="-16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964706" r="-204615" b="-16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8113" t="-964706" r="-377" b="-16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30469"/>
                      </a:ext>
                    </a:extLst>
                  </a:tr>
                  <a:tr h="684044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effectLst/>
                              <a:latin typeface="TimesNewRomanPSMT"/>
                            </a:rPr>
                            <a:t>Critical temperature </a:t>
                          </a:r>
                          <a:endParaRPr lang="en-US" sz="1200">
                            <a:effectLst/>
                          </a:endParaRPr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975" t="-670370" r="-669136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4247" t="-670370" r="-2712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3077" t="-670370" r="-204615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760" marR="62760" marT="31380" marB="31380" anchor="ctr">
                        <a:lnL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8179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8113" t="-670370" r="-377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8909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65FA43E-A66D-BB81-5A41-2074BB3363DF}"/>
              </a:ext>
            </a:extLst>
          </p:cNvPr>
          <p:cNvSpPr txBox="1"/>
          <p:nvPr/>
        </p:nvSpPr>
        <p:spPr>
          <a:xfrm>
            <a:off x="0" y="238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Summary of measurable quantities </a:t>
            </a:r>
          </a:p>
        </p:txBody>
      </p:sp>
    </p:spTree>
    <p:extLst>
      <p:ext uri="{BB962C8B-B14F-4D97-AF65-F5344CB8AC3E}">
        <p14:creationId xmlns:p14="http://schemas.microsoft.com/office/powerpoint/2010/main" val="3761371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DAD02D9-4C99-6048-B8FC-4C972765E0D0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D9B3CB-A60B-C041-AEFF-8FACEC1BCD3B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C0AC4C-C5C2-5C45-ADEB-ACCC48242A39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54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8D33B1-2C23-4B45-A9DB-29FAF71DD2A2}"/>
              </a:ext>
            </a:extLst>
          </p:cNvPr>
          <p:cNvSpPr/>
          <p:nvPr/>
        </p:nvSpPr>
        <p:spPr>
          <a:xfrm rot="21189429">
            <a:off x="6403841" y="3401776"/>
            <a:ext cx="1852059" cy="1728538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272769-1657-E549-B786-B7D3E688A19C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505E5E-72BF-B540-96EA-63DB0011702B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E27AB7-28B0-F44F-8618-413479E26750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4E6BFA-FAC8-714F-A232-283657A69080}"/>
              </a:ext>
            </a:extLst>
          </p:cNvPr>
          <p:cNvSpPr txBox="1"/>
          <p:nvPr/>
        </p:nvSpPr>
        <p:spPr>
          <a:xfrm>
            <a:off x="7563090" y="5036397"/>
            <a:ext cx="412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volume goes up, Entropy (S)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D4C8A1-8F5D-302E-552D-15B13493B9E7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D4C8A1-8F5D-302E-552D-15B13493B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2192000" cy="461665"/>
              </a:xfrm>
              <a:prstGeom prst="rect">
                <a:avLst/>
              </a:prstGeom>
              <a:blipFill>
                <a:blip r:embed="rId6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08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8D33B1-2C23-4B45-A9DB-29FAF71DD2A2}"/>
              </a:ext>
            </a:extLst>
          </p:cNvPr>
          <p:cNvSpPr/>
          <p:nvPr/>
        </p:nvSpPr>
        <p:spPr>
          <a:xfrm rot="393555">
            <a:off x="5361042" y="1748219"/>
            <a:ext cx="3874470" cy="3571109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3AC84-E777-B948-B7E9-8AD096BCB62D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25AEA6-DED2-CD41-8C25-B15C22CAFC8E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EC526F-3AD2-8C4E-89F5-FA1FDC2ED8C1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74C5D8-22D9-7A4C-9549-5C2BF347E37D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Entropy (S)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E7854-CD9C-14B3-F4AF-F3900701CCE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E7854-CD9C-14B3-F4AF-F3900701C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6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327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436DA83-9ADA-5A43-8E60-074A532FFFA8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AAF368-FA60-334B-A38E-45586302FC5E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AEEA63-103D-6746-B6C1-0D9985D84396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61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F6EF4DCC-0BD8-4741-8369-E288728E0328}"/>
              </a:ext>
            </a:extLst>
          </p:cNvPr>
          <p:cNvSpPr/>
          <p:nvPr/>
        </p:nvSpPr>
        <p:spPr>
          <a:xfrm rot="21189429">
            <a:off x="6361639" y="2695890"/>
            <a:ext cx="2610528" cy="2391602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756086-600F-BF4D-A9FF-2375C7F91DA8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14827D-FD43-384C-A2A9-66E2254DF050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21EAC-503D-4E4E-A791-D0F0C10F0F47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62B90B-FBA5-A34C-B068-232006DAED65}"/>
              </a:ext>
            </a:extLst>
          </p:cNvPr>
          <p:cNvSpPr txBox="1"/>
          <p:nvPr/>
        </p:nvSpPr>
        <p:spPr>
          <a:xfrm>
            <a:off x="7563090" y="5036397"/>
            <a:ext cx="412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pressure goes up, Entropy (S) goes 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604FC7-E67F-8E1E-3739-F0919E40C600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604FC7-E67F-8E1E-3739-F0919E40C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blipFill>
                <a:blip r:embed="rId6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51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637CEB4C-EDE1-1B42-8F4D-1F9B7FE57650}"/>
              </a:ext>
            </a:extLst>
          </p:cNvPr>
          <p:cNvSpPr/>
          <p:nvPr/>
        </p:nvSpPr>
        <p:spPr>
          <a:xfrm rot="2140777">
            <a:off x="4686768" y="3903411"/>
            <a:ext cx="796786" cy="1074563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5B4865-21F6-FF44-9744-47ADF6C84103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D431C2-179F-C94B-B281-ED5F1A2A5CB8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AB6E62-FF69-2F45-A711-4268F68710BA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BD7341-FF2B-184F-9907-FD5EB4DDFDB7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Entropy (S)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D3712-914A-1C04-C84B-B4148BBD864B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D3712-914A-1C04-C84B-B4148BBD8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blipFill>
                <a:blip r:embed="rId6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1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8189F6-FDA7-DC4A-A7E0-98F1005E9C29}"/>
              </a:ext>
            </a:extLst>
          </p:cNvPr>
          <p:cNvSpPr txBox="1"/>
          <p:nvPr/>
        </p:nvSpPr>
        <p:spPr>
          <a:xfrm>
            <a:off x="-2" y="-3219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  <a:endParaRPr lang="en-US" sz="2400" b="1" i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7085D-614D-3C7B-2039-324450096134}"/>
              </a:ext>
            </a:extLst>
          </p:cNvPr>
          <p:cNvGrpSpPr>
            <a:grpSpLocks noChangeAspect="1"/>
          </p:cNvGrpSpPr>
          <p:nvPr/>
        </p:nvGrpSpPr>
        <p:grpSpPr>
          <a:xfrm>
            <a:off x="207479" y="1782502"/>
            <a:ext cx="6036205" cy="4305783"/>
            <a:chOff x="2914252" y="1213664"/>
            <a:chExt cx="3698718" cy="26383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CC9344-5E1F-1049-8604-4085494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2"/>
            <a:stretch/>
          </p:blipFill>
          <p:spPr>
            <a:xfrm>
              <a:off x="2914252" y="1213664"/>
              <a:ext cx="3698718" cy="263839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E36767-778C-8C47-88CA-BEBF89647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985" y="3241964"/>
              <a:ext cx="1664310" cy="152400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552BBAC-E0F3-46BA-86B3-8C37950E1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0408" y="3020992"/>
              <a:ext cx="871935" cy="373372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382134-16EB-D795-00C5-E785DB51F564}"/>
                  </a:ext>
                </a:extLst>
              </p:cNvPr>
              <p:cNvSpPr txBox="1"/>
              <p:nvPr/>
            </p:nvSpPr>
            <p:spPr>
              <a:xfrm>
                <a:off x="2081621" y="1101289"/>
                <a:ext cx="3472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Here’s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a gas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382134-16EB-D795-00C5-E785DB51F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621" y="1101289"/>
                <a:ext cx="3472406" cy="461665"/>
              </a:xfrm>
              <a:prstGeom prst="rect">
                <a:avLst/>
              </a:prstGeom>
              <a:blipFill>
                <a:blip r:embed="rId3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0E512D7-5994-951A-33D2-5568E10A7272}"/>
              </a:ext>
            </a:extLst>
          </p:cNvPr>
          <p:cNvSpPr txBox="1"/>
          <p:nvPr/>
        </p:nvSpPr>
        <p:spPr>
          <a:xfrm>
            <a:off x="6504972" y="1262963"/>
            <a:ext cx="550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arrow is accompanied by a change in positional entropy (and why)?</a:t>
            </a:r>
          </a:p>
        </p:txBody>
      </p:sp>
    </p:spTree>
    <p:extLst>
      <p:ext uri="{BB962C8B-B14F-4D97-AF65-F5344CB8AC3E}">
        <p14:creationId xmlns:p14="http://schemas.microsoft.com/office/powerpoint/2010/main" val="149258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4902" y="2663"/>
            <a:ext cx="1218709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The 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/>
              <p:nvPr/>
            </p:nvSpPr>
            <p:spPr>
              <a:xfrm>
                <a:off x="457008" y="1561301"/>
                <a:ext cx="5287107" cy="2702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</a:t>
                </a:r>
                <a:r>
                  <a:rPr lang="en-US" sz="2400" b="1" dirty="0">
                    <a:ea typeface="Cambria Math" panose="02040503050406030204" pitchFamily="18" charset="0"/>
                  </a:rPr>
                  <a:t> Clapeyron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gives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slope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phase boundary lines: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trs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vap</a:t>
                </a:r>
                <a:r>
                  <a:rPr lang="en-US" sz="2400" dirty="0"/>
                  <a:t>, or sub.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08" y="1561301"/>
                <a:ext cx="5287107" cy="2702663"/>
              </a:xfrm>
              <a:prstGeom prst="rect">
                <a:avLst/>
              </a:prstGeom>
              <a:blipFill>
                <a:blip r:embed="rId2"/>
                <a:stretch>
                  <a:fillRect l="-1918" t="-1402" b="-4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8E0F608-29AE-D61A-1761-590ABF70E79D}"/>
              </a:ext>
            </a:extLst>
          </p:cNvPr>
          <p:cNvGrpSpPr/>
          <p:nvPr/>
        </p:nvGrpSpPr>
        <p:grpSpPr>
          <a:xfrm>
            <a:off x="6815029" y="1674721"/>
            <a:ext cx="3716504" cy="3214486"/>
            <a:chOff x="6144469" y="1697632"/>
            <a:chExt cx="3716504" cy="3214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C61AB64-6751-2BA5-BFD2-89ABC17B21B1}"/>
                    </a:ext>
                  </a:extLst>
                </p:cNvPr>
                <p:cNvSpPr/>
                <p:nvPr/>
              </p:nvSpPr>
              <p:spPr>
                <a:xfrm>
                  <a:off x="8411047" y="2585877"/>
                  <a:ext cx="875496" cy="6960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C61AB64-6751-2BA5-BFD2-89ABC17B2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047" y="2585877"/>
                  <a:ext cx="875496" cy="696088"/>
                </a:xfrm>
                <a:prstGeom prst="rect">
                  <a:avLst/>
                </a:prstGeom>
                <a:blipFill>
                  <a:blip r:embed="rId3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1938AE-2256-ECEF-0C03-8CFAAED47C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8795" y="2585877"/>
              <a:ext cx="677619" cy="977938"/>
            </a:xfrm>
            <a:prstGeom prst="line">
              <a:avLst/>
            </a:prstGeom>
            <a:ln w="635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5E93464-7C09-F65A-AC25-97D996BB61A1}"/>
                </a:ext>
              </a:extLst>
            </p:cNvPr>
            <p:cNvSpPr/>
            <p:nvPr/>
          </p:nvSpPr>
          <p:spPr>
            <a:xfrm>
              <a:off x="8852790" y="2993241"/>
              <a:ext cx="433753" cy="443051"/>
            </a:xfrm>
            <a:prstGeom prst="arc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2" descr="Image result for phase diagrams">
              <a:extLst>
                <a:ext uri="{FF2B5EF4-FFF2-40B4-BE49-F238E27FC236}">
                  <a16:creationId xmlns:a16="http://schemas.microsoft.com/office/drawing/2014/main" id="{9AB3B146-302C-8BA4-6AC1-D2C0C79BA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3" b="5795"/>
            <a:stretch/>
          </p:blipFill>
          <p:spPr bwMode="auto">
            <a:xfrm>
              <a:off x="6353071" y="1697632"/>
              <a:ext cx="3507902" cy="2739762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305403-AE54-406A-D575-50BCFCE92FAD}"/>
                </a:ext>
              </a:extLst>
            </p:cNvPr>
            <p:cNvGrpSpPr/>
            <p:nvPr/>
          </p:nvGrpSpPr>
          <p:grpSpPr>
            <a:xfrm>
              <a:off x="8478482" y="2351715"/>
              <a:ext cx="1180089" cy="1132877"/>
              <a:chOff x="8478482" y="2351715"/>
              <a:chExt cx="1180089" cy="113287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7DE861C-65C2-56D0-206B-D590DEF04526}"/>
                  </a:ext>
                </a:extLst>
              </p:cNvPr>
              <p:cNvGrpSpPr/>
              <p:nvPr/>
            </p:nvGrpSpPr>
            <p:grpSpPr>
              <a:xfrm>
                <a:off x="8478482" y="2351715"/>
                <a:ext cx="1004206" cy="906593"/>
                <a:chOff x="7880589" y="2698136"/>
                <a:chExt cx="1004206" cy="9065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30AC56-9DB7-BB71-5B61-23EB75845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0589" y="2698136"/>
                      <a:ext cx="875496" cy="69608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30AC56-9DB7-BB71-5B61-23EB758459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80589" y="2698136"/>
                      <a:ext cx="875496" cy="69608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873DF6-C035-24E7-2686-37828330A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3672" y="2909732"/>
                  <a:ext cx="361123" cy="694997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5F1C5473-77B0-391F-8172-0F208B6F1F45}"/>
                  </a:ext>
                </a:extLst>
              </p:cNvPr>
              <p:cNvSpPr/>
              <p:nvPr/>
            </p:nvSpPr>
            <p:spPr>
              <a:xfrm>
                <a:off x="8584558" y="2788504"/>
                <a:ext cx="1074013" cy="696088"/>
              </a:xfrm>
              <a:prstGeom prst="arc">
                <a:avLst>
                  <a:gd name="adj1" fmla="val 16200000"/>
                  <a:gd name="adj2" fmla="val 20283306"/>
                </a:avLst>
              </a:prstGeom>
              <a:noFill/>
              <a:ln w="25400">
                <a:solidFill>
                  <a:srgbClr val="00B05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39DE82-59EA-8E19-7A2B-288C008190D5}"/>
                </a:ext>
              </a:extLst>
            </p:cNvPr>
            <p:cNvGrpSpPr/>
            <p:nvPr/>
          </p:nvGrpSpPr>
          <p:grpSpPr>
            <a:xfrm>
              <a:off x="6852427" y="1697632"/>
              <a:ext cx="1281744" cy="1077289"/>
              <a:chOff x="6852427" y="1697632"/>
              <a:chExt cx="1281744" cy="10772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DB2519B-DE0F-26C7-959B-5F8F34190CBA}"/>
                  </a:ext>
                </a:extLst>
              </p:cNvPr>
              <p:cNvGrpSpPr/>
              <p:nvPr/>
            </p:nvGrpSpPr>
            <p:grpSpPr>
              <a:xfrm>
                <a:off x="6852427" y="1697632"/>
                <a:ext cx="977123" cy="865679"/>
                <a:chOff x="7996701" y="2698136"/>
                <a:chExt cx="977123" cy="8656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FA532A51-E5D3-5540-C1A0-1F1B6D940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96701" y="2698136"/>
                      <a:ext cx="875496" cy="69608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1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FA532A51-E5D3-5540-C1A0-1F1B6D9407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96701" y="2698136"/>
                      <a:ext cx="875496" cy="69608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88C65E9-FAB6-5C38-AF39-DBD36274C7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48795" y="2795014"/>
                  <a:ext cx="125029" cy="768801"/>
                </a:xfrm>
                <a:prstGeom prst="line">
                  <a:avLst/>
                </a:prstGeom>
                <a:ln w="635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5AAADBAA-F689-94FE-6761-65040EDFB6A0}"/>
                  </a:ext>
                </a:extLst>
              </p:cNvPr>
              <p:cNvSpPr/>
              <p:nvPr/>
            </p:nvSpPr>
            <p:spPr>
              <a:xfrm>
                <a:off x="7060158" y="2078833"/>
                <a:ext cx="1074013" cy="696088"/>
              </a:xfrm>
              <a:prstGeom prst="arc">
                <a:avLst>
                  <a:gd name="adj1" fmla="val 16200000"/>
                  <a:gd name="adj2" fmla="val 20283306"/>
                </a:avLst>
              </a:pr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BCCBD3-C36E-73D7-539C-39E96CFA3001}"/>
                </a:ext>
              </a:extLst>
            </p:cNvPr>
            <p:cNvGrpSpPr/>
            <p:nvPr/>
          </p:nvGrpSpPr>
          <p:grpSpPr>
            <a:xfrm>
              <a:off x="6144469" y="3520437"/>
              <a:ext cx="1105830" cy="1391681"/>
              <a:chOff x="6144469" y="3520437"/>
              <a:chExt cx="1105830" cy="139168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33BD60A-26EB-887E-1421-0D9A9E94EBDA}"/>
                  </a:ext>
                </a:extLst>
              </p:cNvPr>
              <p:cNvGrpSpPr/>
              <p:nvPr/>
            </p:nvGrpSpPr>
            <p:grpSpPr>
              <a:xfrm>
                <a:off x="6374803" y="3520437"/>
                <a:ext cx="875496" cy="890222"/>
                <a:chOff x="7976520" y="2367009"/>
                <a:chExt cx="875496" cy="8902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C051583-706B-CD0B-7DE7-7AD42A2E3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6520" y="2367009"/>
                      <a:ext cx="875496" cy="64633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C051583-706B-CD0B-7DE7-7AD42A2E32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76520" y="2367009"/>
                      <a:ext cx="875496" cy="64633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70EDC0A-77B0-16BF-40EB-724341903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60858" y="3033740"/>
                  <a:ext cx="569426" cy="223491"/>
                </a:xfrm>
                <a:prstGeom prst="line">
                  <a:avLst/>
                </a:prstGeom>
                <a:ln w="635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A0D78E14-E907-4C59-3737-E547F07E9A13}"/>
                  </a:ext>
                </a:extLst>
              </p:cNvPr>
              <p:cNvSpPr/>
              <p:nvPr/>
            </p:nvSpPr>
            <p:spPr>
              <a:xfrm rot="2713949">
                <a:off x="5955506" y="4027068"/>
                <a:ext cx="1074013" cy="696088"/>
              </a:xfrm>
              <a:prstGeom prst="arc">
                <a:avLst>
                  <a:gd name="adj1" fmla="val 16200000"/>
                  <a:gd name="adj2" fmla="val 20283306"/>
                </a:avLst>
              </a:prstGeom>
              <a:noFill/>
              <a:ln w="254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703255-BD30-5245-FFE2-9D3C0BCFEC3E}"/>
              </a:ext>
            </a:extLst>
          </p:cNvPr>
          <p:cNvSpPr txBox="1"/>
          <p:nvPr/>
        </p:nvSpPr>
        <p:spPr>
          <a:xfrm>
            <a:off x="8500110" y="4608576"/>
            <a:ext cx="75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6233-58EC-43AD-CE56-5F990E210000}"/>
              </a:ext>
            </a:extLst>
          </p:cNvPr>
          <p:cNvSpPr txBox="1"/>
          <p:nvPr/>
        </p:nvSpPr>
        <p:spPr>
          <a:xfrm>
            <a:off x="6591085" y="2298221"/>
            <a:ext cx="75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88291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8189F6-FDA7-DC4A-A7E0-98F1005E9C29}"/>
              </a:ext>
            </a:extLst>
          </p:cNvPr>
          <p:cNvSpPr txBox="1"/>
          <p:nvPr/>
        </p:nvSpPr>
        <p:spPr>
          <a:xfrm>
            <a:off x="-2" y="-3219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  <a:endParaRPr lang="en-US" sz="24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E512D7-5994-951A-33D2-5568E10A7272}"/>
              </a:ext>
            </a:extLst>
          </p:cNvPr>
          <p:cNvSpPr txBox="1"/>
          <p:nvPr/>
        </p:nvSpPr>
        <p:spPr>
          <a:xfrm>
            <a:off x="1389484" y="981704"/>
            <a:ext cx="9250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a given volume of gas, which probability density corresponds to higher thermal entropy?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D2751A-C809-87F8-D806-F729BA6F00A0}"/>
              </a:ext>
            </a:extLst>
          </p:cNvPr>
          <p:cNvGrpSpPr>
            <a:grpSpLocks noChangeAspect="1"/>
          </p:cNvGrpSpPr>
          <p:nvPr/>
        </p:nvGrpSpPr>
        <p:grpSpPr>
          <a:xfrm>
            <a:off x="2426675" y="2683612"/>
            <a:ext cx="7176463" cy="4174388"/>
            <a:chOff x="6775937" y="3429000"/>
            <a:chExt cx="5042353" cy="2933024"/>
          </a:xfrm>
        </p:grpSpPr>
        <p:pic>
          <p:nvPicPr>
            <p:cNvPr id="26" name="Picture 2" descr="Image result for image maxwell distribution">
              <a:extLst>
                <a:ext uri="{FF2B5EF4-FFF2-40B4-BE49-F238E27FC236}">
                  <a16:creationId xmlns:a16="http://schemas.microsoft.com/office/drawing/2014/main" id="{3BCEA5E2-7E59-E8CE-00D0-16A391ACFB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3" t="19882"/>
            <a:stretch/>
          </p:blipFill>
          <p:spPr bwMode="auto">
            <a:xfrm>
              <a:off x="6775937" y="3429000"/>
              <a:ext cx="5042353" cy="256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121643-135D-51A9-035B-453EB5D3A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7603671" y="5633800"/>
              <a:ext cx="2965450" cy="7282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BA2420-CA23-98E1-FC92-8D6207131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855568" y="3732520"/>
              <a:ext cx="879231" cy="133894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FEC392-6B81-869C-A082-2839A7FAF5B0}"/>
              </a:ext>
            </a:extLst>
          </p:cNvPr>
          <p:cNvSpPr txBox="1"/>
          <p:nvPr/>
        </p:nvSpPr>
        <p:spPr>
          <a:xfrm>
            <a:off x="3510833" y="2846449"/>
            <a:ext cx="42205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Probability density of molecular speeds</a:t>
            </a:r>
          </a:p>
        </p:txBody>
      </p:sp>
    </p:spTree>
    <p:extLst>
      <p:ext uri="{BB962C8B-B14F-4D97-AF65-F5344CB8AC3E}">
        <p14:creationId xmlns:p14="http://schemas.microsoft.com/office/powerpoint/2010/main" val="180689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of different phases in T,P state space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B51127-1209-811A-66E9-A79ED311B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21504" r="12620" b="12968"/>
          <a:stretch/>
        </p:blipFill>
        <p:spPr bwMode="auto">
          <a:xfrm>
            <a:off x="5151442" y="1008189"/>
            <a:ext cx="6567667" cy="50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A18C0-E480-0CD5-650A-C338A1F5E5F9}"/>
                  </a:ext>
                </a:extLst>
              </p:cNvPr>
              <p:cNvSpPr txBox="1"/>
              <p:nvPr/>
            </p:nvSpPr>
            <p:spPr>
              <a:xfrm>
                <a:off x="297271" y="1325529"/>
                <a:ext cx="4854171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A18C0-E480-0CD5-650A-C338A1F5E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71" y="1325529"/>
                <a:ext cx="4854171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475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  <a:endParaRPr lang="en-US" sz="2400" b="1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B51127-1209-811A-66E9-A79ED311B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21504" r="12620" b="12968"/>
          <a:stretch/>
        </p:blipFill>
        <p:spPr bwMode="auto">
          <a:xfrm>
            <a:off x="5151442" y="1008189"/>
            <a:ext cx="6567667" cy="50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A18C0-E480-0CD5-650A-C338A1F5E5F9}"/>
                  </a:ext>
                </a:extLst>
              </p:cNvPr>
              <p:cNvSpPr txBox="1"/>
              <p:nvPr/>
            </p:nvSpPr>
            <p:spPr>
              <a:xfrm>
                <a:off x="297271" y="1325529"/>
                <a:ext cx="4854171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A18C0-E480-0CD5-650A-C338A1F5E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71" y="1325529"/>
                <a:ext cx="4854171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E74DD5-AAC8-A21E-0468-862919F73BC5}"/>
              </a:ext>
            </a:extLst>
          </p:cNvPr>
          <p:cNvSpPr txBox="1"/>
          <p:nvPr/>
        </p:nvSpPr>
        <p:spPr>
          <a:xfrm>
            <a:off x="472890" y="2644170"/>
            <a:ext cx="37122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surfaces represent solid, liquid, and gas. </a:t>
            </a:r>
          </a:p>
          <a:p>
            <a:endParaRPr lang="en-US" sz="2400" dirty="0"/>
          </a:p>
          <a:p>
            <a:r>
              <a:rPr lang="en-US" sz="2400" dirty="0"/>
              <a:t>Which is which?</a:t>
            </a:r>
          </a:p>
          <a:p>
            <a:endParaRPr lang="en-US" sz="2400" dirty="0"/>
          </a:p>
          <a:p>
            <a:r>
              <a:rPr lang="en-US" sz="2400" dirty="0"/>
              <a:t>From your answer, which phase has the highest heat capacity?</a:t>
            </a:r>
          </a:p>
        </p:txBody>
      </p:sp>
    </p:spTree>
    <p:extLst>
      <p:ext uri="{BB962C8B-B14F-4D97-AF65-F5344CB8AC3E}">
        <p14:creationId xmlns:p14="http://schemas.microsoft.com/office/powerpoint/2010/main" val="1714343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DCC2EF-FF92-4719-59F6-0E3A25C2D105}"/>
              </a:ext>
            </a:extLst>
          </p:cNvPr>
          <p:cNvGrpSpPr>
            <a:grpSpLocks noChangeAspect="1"/>
          </p:cNvGrpSpPr>
          <p:nvPr/>
        </p:nvGrpSpPr>
        <p:grpSpPr>
          <a:xfrm>
            <a:off x="359499" y="819615"/>
            <a:ext cx="6951110" cy="5218769"/>
            <a:chOff x="544834" y="217304"/>
            <a:chExt cx="8244129" cy="618954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0A3455D-7777-ACE1-B489-B49AE315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" y="217304"/>
              <a:ext cx="8244129" cy="618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1867833-9114-84DF-F518-045ABEEF811E}"/>
                </a:ext>
              </a:extLst>
            </p:cNvPr>
            <p:cNvCxnSpPr/>
            <p:nvPr/>
          </p:nvCxnSpPr>
          <p:spPr>
            <a:xfrm flipV="1">
              <a:off x="6647654" y="1255456"/>
              <a:ext cx="0" cy="2789499"/>
            </a:xfrm>
            <a:prstGeom prst="straightConnector1">
              <a:avLst/>
            </a:prstGeom>
            <a:ln w="63500">
              <a:solidFill>
                <a:srgbClr val="FF0000">
                  <a:alpha val="5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F67D97-48DA-6655-F646-72869D35C65A}"/>
              </a:ext>
            </a:extLst>
          </p:cNvPr>
          <p:cNvCxnSpPr>
            <a:cxnSpLocks/>
          </p:cNvCxnSpPr>
          <p:nvPr/>
        </p:nvCxnSpPr>
        <p:spPr>
          <a:xfrm flipV="1">
            <a:off x="3207868" y="4572000"/>
            <a:ext cx="0" cy="422031"/>
          </a:xfrm>
          <a:prstGeom prst="straightConnector1">
            <a:avLst/>
          </a:prstGeom>
          <a:ln w="63500">
            <a:solidFill>
              <a:schemeClr val="tx1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ED04B4-5C1F-8A24-0081-A1B50AD40734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of phase transitions at their normal transition temperatures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AEB94-DAB8-B916-72BA-9D9FFA754E43}"/>
                  </a:ext>
                </a:extLst>
              </p:cNvPr>
              <p:cNvSpPr txBox="1"/>
              <p:nvPr/>
            </p:nvSpPr>
            <p:spPr>
              <a:xfrm>
                <a:off x="7228546" y="1581713"/>
                <a:ext cx="4603951" cy="1637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Here’s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of water at its normal boiling temperature,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𝒇𝒖𝒔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at the normal melting temperature of water.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AEB94-DAB8-B916-72BA-9D9FFA75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546" y="1581713"/>
                <a:ext cx="4603951" cy="1637756"/>
              </a:xfrm>
              <a:prstGeom prst="rect">
                <a:avLst/>
              </a:prstGeom>
              <a:blipFill>
                <a:blip r:embed="rId4"/>
                <a:stretch>
                  <a:fillRect l="-2204" t="-2308" r="-192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95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  <a:endParaRPr lang="en-US" sz="2400" b="1" u="sng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632FC-5E93-6847-B7E0-D58B36881A4E}"/>
                </a:ext>
              </a:extLst>
            </p:cNvPr>
            <p:cNvSpPr txBox="1"/>
            <p:nvPr/>
          </p:nvSpPr>
          <p:spPr>
            <a:xfrm>
              <a:off x="2216637" y="2697363"/>
              <a:ext cx="160943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Acetone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A60339-A02A-914F-A2FE-C70F84E89A43}"/>
                </a:ext>
              </a:extLst>
            </p:cNvPr>
            <p:cNvSpPr txBox="1"/>
            <p:nvPr/>
          </p:nvSpPr>
          <p:spPr>
            <a:xfrm>
              <a:off x="1680246" y="1490376"/>
              <a:ext cx="25105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Methane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E656D70-7FFC-B348-AB62-86F26E90CA51}"/>
              </a:ext>
            </a:extLst>
          </p:cNvPr>
          <p:cNvSpPr/>
          <p:nvPr/>
        </p:nvSpPr>
        <p:spPr>
          <a:xfrm>
            <a:off x="5106186" y="3342179"/>
            <a:ext cx="267712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Water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0D7A72-BCED-1D4D-87EE-3B5D5547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787" y="3537020"/>
            <a:ext cx="3352468" cy="17367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CEF05A-67FB-F340-B02A-C44D21D2C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278" y="5565877"/>
            <a:ext cx="1775304" cy="11960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EE31B-20E0-6D88-B7D4-B0AF1435A4E2}"/>
                  </a:ext>
                </a:extLst>
              </p:cNvPr>
              <p:cNvSpPr txBox="1"/>
              <p:nvPr/>
            </p:nvSpPr>
            <p:spPr>
              <a:xfrm>
                <a:off x="7064278" y="1140683"/>
                <a:ext cx="4754871" cy="2341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According to Trouton, all these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values would be expected to hover around what value?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How do we account for water’s value being bigger than expected?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EE31B-20E0-6D88-B7D4-B0AF1435A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78" y="1140683"/>
                <a:ext cx="4754871" cy="2341410"/>
              </a:xfrm>
              <a:prstGeom prst="rect">
                <a:avLst/>
              </a:prstGeom>
              <a:blipFill>
                <a:blip r:embed="rId5"/>
                <a:stretch>
                  <a:fillRect l="-2133" t="-2151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248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Thermodynamic Definition of Entropy (TDE)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don’t have an entropy-meter. However, the </a:t>
                </a:r>
                <a:r>
                  <a:rPr lang="en-US" sz="2400" b="1" dirty="0"/>
                  <a:t>Thermodynamic Definition of Entropy (TDE) </a:t>
                </a:r>
                <a:r>
                  <a:rPr lang="en-US" sz="2400" dirty="0"/>
                  <a:t>can help: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𝒓𝒆𝒗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where “rev” stands for a </a:t>
                </a:r>
                <a:r>
                  <a:rPr lang="en-US" sz="2400" b="1" dirty="0"/>
                  <a:t>reversible process</a:t>
                </a:r>
                <a:r>
                  <a:rPr lang="en-US" sz="2400" dirty="0"/>
                  <a:t>. What’s a reversible process? Generally, a process is reversible as long as there is </a:t>
                </a:r>
                <a:r>
                  <a:rPr lang="en-US" sz="2400" b="1" dirty="0"/>
                  <a:t>not a big temperature difference </a:t>
                </a:r>
                <a:r>
                  <a:rPr lang="en-US" sz="2400" dirty="0"/>
                  <a:t>between the system of interest and its surroundings, and we’re dealing with </a:t>
                </a:r>
                <a:r>
                  <a:rPr lang="en-US" sz="2400" b="1" dirty="0"/>
                  <a:t>pure substances</a:t>
                </a:r>
                <a:r>
                  <a:rPr lang="en-US" sz="2400" dirty="0"/>
                  <a:t>. So melting and freezing are reversible, but making coffee isn’t.</a:t>
                </a:r>
              </a:p>
              <a:p>
                <a:endParaRPr lang="en-US" sz="2400" dirty="0"/>
              </a:p>
              <a:p>
                <a:r>
                  <a:rPr lang="en-US" sz="2400" u="sng" dirty="0"/>
                  <a:t>Embedded in the TDE: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Adding</a:t>
                </a:r>
                <a:r>
                  <a:rPr lang="en-US" sz="2400" dirty="0"/>
                  <a:t> heat to an object means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up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Removing</a:t>
                </a:r>
                <a:r>
                  <a:rPr lang="en-US" sz="2400" dirty="0"/>
                  <a:t> heat from an object means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down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Adding heat to a </a:t>
                </a:r>
                <a:r>
                  <a:rPr lang="en-US" sz="2400" b="1" dirty="0"/>
                  <a:t>cold object </a:t>
                </a:r>
                <a:r>
                  <a:rPr lang="en-US" sz="2400" dirty="0"/>
                  <a:t>will raise its entropy </a:t>
                </a:r>
                <a:r>
                  <a:rPr lang="en-US" sz="2400" b="1" dirty="0"/>
                  <a:t>more</a:t>
                </a:r>
                <a:r>
                  <a:rPr lang="en-US" sz="2400" dirty="0"/>
                  <a:t> than adding the same amount of heat to an object that’s </a:t>
                </a:r>
                <a:r>
                  <a:rPr lang="en-US" sz="2400" b="1" dirty="0"/>
                  <a:t>already</a:t>
                </a:r>
                <a:r>
                  <a:rPr lang="en-US" sz="2400" dirty="0"/>
                  <a:t> </a:t>
                </a:r>
                <a:r>
                  <a:rPr lang="en-US" sz="2400" b="1" dirty="0"/>
                  <a:t>hot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blipFill>
                <a:blip r:embed="rId3"/>
                <a:stretch>
                  <a:fillRect l="-839" t="-932" r="-1153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ame 3">
            <a:extLst>
              <a:ext uri="{FF2B5EF4-FFF2-40B4-BE49-F238E27FC236}">
                <a16:creationId xmlns:a16="http://schemas.microsoft.com/office/drawing/2014/main" id="{3C4D4894-2377-224C-B5E9-B8F3BD4CAE18}"/>
              </a:ext>
            </a:extLst>
          </p:cNvPr>
          <p:cNvSpPr/>
          <p:nvPr/>
        </p:nvSpPr>
        <p:spPr>
          <a:xfrm>
            <a:off x="4872037" y="1062990"/>
            <a:ext cx="2425065" cy="9601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199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F3E96F-9386-4445-8D43-8F437E271685}"/>
              </a:ext>
            </a:extLst>
          </p:cNvPr>
          <p:cNvSpPr txBox="1"/>
          <p:nvPr/>
        </p:nvSpPr>
        <p:spPr>
          <a:xfrm>
            <a:off x="0" y="-84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The two parts of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8B86F4-7008-E24D-80EA-DDC27DD835BC}"/>
              </a:ext>
            </a:extLst>
          </p:cNvPr>
          <p:cNvSpPr txBox="1"/>
          <p:nvPr/>
        </p:nvSpPr>
        <p:spPr>
          <a:xfrm>
            <a:off x="596437" y="1445791"/>
            <a:ext cx="105987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r>
              <a:rPr lang="en-US" sz="2400" dirty="0"/>
              <a:t> divides the question of spontaneity into two parts: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system</a:t>
            </a:r>
            <a:r>
              <a:rPr lang="en-US" sz="2400" dirty="0"/>
              <a:t> part that we can get at using differential equations of state for the entropy, and thermodynamic tables of </a:t>
            </a:r>
            <a:r>
              <a:rPr lang="en-US" sz="2400" b="1" dirty="0"/>
              <a:t>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surroundings</a:t>
            </a:r>
            <a:r>
              <a:rPr lang="en-US" sz="2400" dirty="0"/>
              <a:t> part that deals with the entropy change of the surroundings due to heat transfer, that we can get at using thermodynamic tables of </a:t>
            </a:r>
            <a:r>
              <a:rPr lang="en-US" sz="2400" b="1" dirty="0"/>
              <a:t>enthalpy</a:t>
            </a:r>
          </a:p>
        </p:txBody>
      </p:sp>
    </p:spTree>
    <p:extLst>
      <p:ext uri="{BB962C8B-B14F-4D97-AF65-F5344CB8AC3E}">
        <p14:creationId xmlns:p14="http://schemas.microsoft.com/office/powerpoint/2010/main" val="2145295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F3E96F-9386-4445-8D43-8F437E271685}"/>
              </a:ext>
            </a:extLst>
          </p:cNvPr>
          <p:cNvSpPr txBox="1"/>
          <p:nvPr/>
        </p:nvSpPr>
        <p:spPr>
          <a:xfrm>
            <a:off x="0" y="-848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2</a:t>
            </a:r>
            <a:r>
              <a:rPr lang="en-US" sz="2400" b="1" baseline="30000" dirty="0"/>
              <a:t>nd</a:t>
            </a:r>
            <a:r>
              <a:rPr lang="en-US" sz="2400" b="1" dirty="0"/>
              <a:t> Law of Thermodynamics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8B86F4-7008-E24D-80EA-DDC27DD835BC}"/>
                  </a:ext>
                </a:extLst>
              </p:cNvPr>
              <p:cNvSpPr txBox="1"/>
              <p:nvPr/>
            </p:nvSpPr>
            <p:spPr>
              <a:xfrm>
                <a:off x="596437" y="1445791"/>
                <a:ext cx="1059878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Putting these together, the 2</a:t>
                </a:r>
                <a:r>
                  <a:rPr lang="en-US" sz="2400" baseline="30000" dirty="0">
                    <a:ea typeface="Cambria Math" panose="02040503050406030204" pitchFamily="18" charset="0"/>
                  </a:rPr>
                  <a:t>nd</a:t>
                </a:r>
                <a:r>
                  <a:rPr lang="en-US" sz="2400" dirty="0">
                    <a:ea typeface="Cambria Math" panose="02040503050406030204" pitchFamily="18" charset="0"/>
                  </a:rPr>
                  <a:t> Law makes these predictions: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All spontaneous processes have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𝑡𝑟𝑠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 process is</a:t>
                </a:r>
                <a:r>
                  <a:rPr lang="en-US" sz="2400" b="1" dirty="0"/>
                  <a:t> not spontaneous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 process is</a:t>
                </a:r>
                <a:r>
                  <a:rPr lang="en-US" sz="2400" b="1" dirty="0"/>
                  <a:t> in equilibrium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8B86F4-7008-E24D-80EA-DDC27DD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37" y="1445791"/>
                <a:ext cx="10598784" cy="1569660"/>
              </a:xfrm>
              <a:prstGeom prst="rect">
                <a:avLst/>
              </a:prstGeom>
              <a:blipFill>
                <a:blip r:embed="rId2"/>
                <a:stretch>
                  <a:fillRect l="-958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26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B8266B-23EF-7C49-B074-74FE2E605654}"/>
              </a:ext>
            </a:extLst>
          </p:cNvPr>
          <p:cNvSpPr txBox="1"/>
          <p:nvPr/>
        </p:nvSpPr>
        <p:spPr>
          <a:xfrm>
            <a:off x="0" y="-848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How you did that in Python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F3BC6-A81A-3642-987E-82763D2D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49" y="1957720"/>
            <a:ext cx="5659051" cy="22797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3C5DC6-5141-7B46-9950-271D91F61F06}"/>
              </a:ext>
            </a:extLst>
          </p:cNvPr>
          <p:cNvGrpSpPr/>
          <p:nvPr/>
        </p:nvGrpSpPr>
        <p:grpSpPr>
          <a:xfrm>
            <a:off x="6248402" y="1957721"/>
            <a:ext cx="4898644" cy="3673983"/>
            <a:chOff x="7008807" y="1226296"/>
            <a:chExt cx="4898644" cy="367398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F81CA8F-7DFB-0742-8880-58397B4F4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807" y="1226296"/>
              <a:ext cx="4898644" cy="3673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7F50A-F5CF-8243-9467-E66C516D0708}"/>
                </a:ext>
              </a:extLst>
            </p:cNvPr>
            <p:cNvSpPr/>
            <p:nvPr/>
          </p:nvSpPr>
          <p:spPr>
            <a:xfrm>
              <a:off x="10886303" y="1858864"/>
              <a:ext cx="197709" cy="2047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EAD022-2FDC-BF4E-8684-2D7C4AB97FA3}"/>
              </a:ext>
            </a:extLst>
          </p:cNvPr>
          <p:cNvGrpSpPr/>
          <p:nvPr/>
        </p:nvGrpSpPr>
        <p:grpSpPr>
          <a:xfrm>
            <a:off x="10224750" y="1037128"/>
            <a:ext cx="1821016" cy="1117635"/>
            <a:chOff x="10224750" y="1037128"/>
            <a:chExt cx="1821016" cy="111763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C49666-F1B9-EF46-BF1C-2EAC267C1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750" y="2154763"/>
              <a:ext cx="167480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A36E7C-8A99-454B-B935-0F73E3D4E0BC}"/>
                    </a:ext>
                  </a:extLst>
                </p:cNvPr>
                <p:cNvSpPr txBox="1"/>
                <p:nvPr/>
              </p:nvSpPr>
              <p:spPr>
                <a:xfrm>
                  <a:off x="10359076" y="1037128"/>
                  <a:ext cx="16866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Liq-&gt;</a:t>
                  </a:r>
                  <a:r>
                    <a:rPr lang="en-US" dirty="0" err="1"/>
                    <a:t>vap</a:t>
                  </a:r>
                  <a:r>
                    <a:rPr lang="en-US" dirty="0"/>
                    <a:t> has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/>
                    <a:t>, spontaneous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A36E7C-8A99-454B-B935-0F73E3D4E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9076" y="1037128"/>
                  <a:ext cx="168669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2985"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B2D3F4-2A35-F44D-A5EE-4B8B1DC46A7E}"/>
              </a:ext>
            </a:extLst>
          </p:cNvPr>
          <p:cNvGrpSpPr/>
          <p:nvPr/>
        </p:nvGrpSpPr>
        <p:grpSpPr>
          <a:xfrm>
            <a:off x="8151338" y="1034390"/>
            <a:ext cx="1974559" cy="1120373"/>
            <a:chOff x="10322008" y="1091112"/>
            <a:chExt cx="1974559" cy="112037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1DC286-BCF8-E74F-A6DA-3899C6BAE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2008" y="2211485"/>
              <a:ext cx="19745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8BE51A0-346A-0A4C-A198-4376D63E7176}"/>
                    </a:ext>
                  </a:extLst>
                </p:cNvPr>
                <p:cNvSpPr txBox="1"/>
                <p:nvPr/>
              </p:nvSpPr>
              <p:spPr>
                <a:xfrm>
                  <a:off x="10322008" y="1091112"/>
                  <a:ext cx="16866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Liq</a:t>
                  </a:r>
                  <a:r>
                    <a:rPr lang="en-US" dirty="0"/>
                    <a:t>-&gt;</a:t>
                  </a:r>
                  <a:r>
                    <a:rPr lang="en-US" dirty="0" err="1"/>
                    <a:t>vap</a:t>
                  </a:r>
                  <a:r>
                    <a:rPr lang="en-US" dirty="0"/>
                    <a:t>; has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dirty="0"/>
                    <a:t>, not spontaneous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8BE51A0-346A-0A4C-A198-4376D63E7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2008" y="1091112"/>
                  <a:ext cx="1686690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2985"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5348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67842B3-6C4D-5340-95B1-5F24A40ED1B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4780" y="587302"/>
              <a:ext cx="7659495" cy="618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55058">
                      <a:extLst>
                        <a:ext uri="{9D8B030D-6E8A-4147-A177-3AD203B41FA5}">
                          <a16:colId xmlns:a16="http://schemas.microsoft.com/office/drawing/2014/main" val="2451354662"/>
                        </a:ext>
                      </a:extLst>
                    </a:gridCol>
                    <a:gridCol w="3604437">
                      <a:extLst>
                        <a:ext uri="{9D8B030D-6E8A-4147-A177-3AD203B41FA5}">
                          <a16:colId xmlns:a16="http://schemas.microsoft.com/office/drawing/2014/main" val="21018695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98303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97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55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623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973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67842B3-6C4D-5340-95B1-5F24A40ED1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9554376"/>
                  </p:ext>
                </p:extLst>
              </p:nvPr>
            </p:nvGraphicFramePr>
            <p:xfrm>
              <a:off x="2354780" y="587302"/>
              <a:ext cx="7659495" cy="618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55058">
                      <a:extLst>
                        <a:ext uri="{9D8B030D-6E8A-4147-A177-3AD203B41FA5}">
                          <a16:colId xmlns:a16="http://schemas.microsoft.com/office/drawing/2014/main" val="2451354662"/>
                        </a:ext>
                      </a:extLst>
                    </a:gridCol>
                    <a:gridCol w="3604437">
                      <a:extLst>
                        <a:ext uri="{9D8B030D-6E8A-4147-A177-3AD203B41FA5}">
                          <a16:colId xmlns:a16="http://schemas.microsoft.com/office/drawing/2014/main" val="21018695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3" t="-2778" r="-89375" b="-12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028" t="-2778" r="-704" b="-1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9830319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97885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557801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623905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9731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B743CC-CCE1-894F-BBD8-1C361C0CD0A1}"/>
              </a:ext>
            </a:extLst>
          </p:cNvPr>
          <p:cNvSpPr txBox="1"/>
          <p:nvPr/>
        </p:nvSpPr>
        <p:spPr>
          <a:xfrm>
            <a:off x="-1" y="-848"/>
            <a:ext cx="1160299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Systematizing the enthalpic/entropic favorability/unfavorability picture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803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6528" y="2663"/>
            <a:ext cx="121985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How Clapeyron integrated to Thomson and Clausius-Clapeyron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FC34C6-721C-4D4D-A442-6FFD024C4D47}"/>
              </a:ext>
            </a:extLst>
          </p:cNvPr>
          <p:cNvSpPr/>
          <p:nvPr/>
        </p:nvSpPr>
        <p:spPr>
          <a:xfrm>
            <a:off x="50623" y="738524"/>
            <a:ext cx="8175648" cy="830997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/>
              <p:nvPr/>
            </p:nvSpPr>
            <p:spPr>
              <a:xfrm>
                <a:off x="139352" y="481914"/>
                <a:ext cx="11980739" cy="6377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𝑑𝑃</m:t>
                        </m:r>
                      </m:e>
                    </m:nary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/>
                  <a:t> 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to be constant) gave us </a:t>
                </a:r>
                <a:endParaRPr lang="en-US" sz="2400" b="1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𝑷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𝟑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4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𝐥𝐧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AKA the </a:t>
                </a:r>
                <a:r>
                  <a:rPr lang="en-US" sz="2400" b="1" dirty="0"/>
                  <a:t>Thomson Equation</a:t>
                </a:r>
                <a:r>
                  <a:rPr lang="en-US" sz="2400" dirty="0"/>
                  <a:t> for the </a:t>
                </a:r>
                <a:r>
                  <a:rPr lang="en-US" sz="2400" b="1" dirty="0"/>
                  <a:t>solid-liquid phase boundary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𝑣𝑎𝑝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to be constant) gave us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𝐞𝐱𝐩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AKA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liquid-vapor phase boundary</a:t>
                </a:r>
                <a:r>
                  <a:rPr lang="en-US" sz="2400" dirty="0"/>
                  <a:t>.</a:t>
                </a:r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b="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𝑠𝑢𝑏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sz="2400" dirty="0"/>
                  <a:t> to be constant) gave us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𝐞𝐱𝐩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AKA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solid-vapor phase boundary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52" y="481914"/>
                <a:ext cx="11980739" cy="6377643"/>
              </a:xfrm>
              <a:prstGeom prst="rect">
                <a:avLst/>
              </a:prstGeom>
              <a:blipFill>
                <a:blip r:embed="rId2"/>
                <a:stretch>
                  <a:fillRect l="-4873" t="-9940" b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50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A caveat: the entropy of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/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for </a:t>
                </a:r>
                <a:r>
                  <a:rPr lang="en-US" sz="2400" b="1" dirty="0"/>
                  <a:t>all spontaneous processes</a:t>
                </a:r>
                <a:r>
                  <a:rPr lang="en-US" sz="2400" dirty="0"/>
                  <a:t>. This is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 Law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  <a:blipFill>
                <a:blip r:embed="rId3"/>
                <a:stretch>
                  <a:fillRect l="-1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5205DD6A-A788-854F-8D3E-57B398B08E77}"/>
              </a:ext>
            </a:extLst>
          </p:cNvPr>
          <p:cNvSpPr/>
          <p:nvPr/>
        </p:nvSpPr>
        <p:spPr>
          <a:xfrm rot="5400000">
            <a:off x="2471055" y="930781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EFE2A-7282-4D46-9695-7266C43FBB03}"/>
              </a:ext>
            </a:extLst>
          </p:cNvPr>
          <p:cNvSpPr txBox="1"/>
          <p:nvPr/>
        </p:nvSpPr>
        <p:spPr>
          <a:xfrm>
            <a:off x="2268582" y="1483549"/>
            <a:ext cx="6276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about entropy changes of the surroundings due to heat going in/out</a:t>
            </a:r>
          </a:p>
        </p:txBody>
      </p:sp>
    </p:spTree>
    <p:extLst>
      <p:ext uri="{BB962C8B-B14F-4D97-AF65-F5344CB8AC3E}">
        <p14:creationId xmlns:p14="http://schemas.microsoft.com/office/powerpoint/2010/main" val="575205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/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for </a:t>
                </a:r>
                <a:r>
                  <a:rPr lang="en-US" sz="2400" b="1" dirty="0"/>
                  <a:t>all spontaneous processes</a:t>
                </a:r>
                <a:r>
                  <a:rPr lang="en-US" sz="2400" dirty="0"/>
                  <a:t>. This is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 Law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  <a:blipFill>
                <a:blip r:embed="rId3"/>
                <a:stretch>
                  <a:fillRect l="-1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F1E0FB96-B071-B441-B23F-287C4F14A392}"/>
              </a:ext>
            </a:extLst>
          </p:cNvPr>
          <p:cNvSpPr/>
          <p:nvPr/>
        </p:nvSpPr>
        <p:spPr>
          <a:xfrm rot="5400000">
            <a:off x="1489164" y="923986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44C1F-5DB8-1843-AF97-D552AC04BD1B}"/>
              </a:ext>
            </a:extLst>
          </p:cNvPr>
          <p:cNvSpPr txBox="1"/>
          <p:nvPr/>
        </p:nvSpPr>
        <p:spPr>
          <a:xfrm>
            <a:off x="304799" y="3557510"/>
            <a:ext cx="11295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Before, we said this was all about physical changes (boiling, melting) and chemical transformations (reactions).</a:t>
            </a:r>
          </a:p>
          <a:p>
            <a:endParaRPr lang="en-US" sz="2400" dirty="0"/>
          </a:p>
          <a:p>
            <a:r>
              <a:rPr lang="en-US" sz="2400" dirty="0"/>
              <a:t>Now, we’re saying that it’s also about mixing.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48E8E0-A619-244A-9F7D-A6CF36EC9296}"/>
              </a:ext>
            </a:extLst>
          </p:cNvPr>
          <p:cNvCxnSpPr/>
          <p:nvPr/>
        </p:nvCxnSpPr>
        <p:spPr>
          <a:xfrm>
            <a:off x="1629591" y="1588124"/>
            <a:ext cx="0" cy="1729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5205DD6A-A788-854F-8D3E-57B398B08E77}"/>
              </a:ext>
            </a:extLst>
          </p:cNvPr>
          <p:cNvSpPr/>
          <p:nvPr/>
        </p:nvSpPr>
        <p:spPr>
          <a:xfrm rot="5400000">
            <a:off x="2471055" y="930781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EFE2A-7282-4D46-9695-7266C43FBB03}"/>
              </a:ext>
            </a:extLst>
          </p:cNvPr>
          <p:cNvSpPr txBox="1"/>
          <p:nvPr/>
        </p:nvSpPr>
        <p:spPr>
          <a:xfrm>
            <a:off x="2268582" y="1483549"/>
            <a:ext cx="6276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about entropy changes of the surroundings due to heat going in/out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1F9B6-2BAB-E24C-AFC1-7B482FCCD724}"/>
              </a:ext>
            </a:extLst>
          </p:cNvPr>
          <p:cNvSpPr txBox="1"/>
          <p:nvPr/>
        </p:nvSpPr>
        <p:spPr>
          <a:xfrm>
            <a:off x="0" y="0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A caveat: the entropy of mixing</a:t>
            </a:r>
          </a:p>
        </p:txBody>
      </p:sp>
    </p:spTree>
    <p:extLst>
      <p:ext uri="{BB962C8B-B14F-4D97-AF65-F5344CB8AC3E}">
        <p14:creationId xmlns:p14="http://schemas.microsoft.com/office/powerpoint/2010/main" val="128873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Entropy (and enthalpy) of dilution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E1FDE9-6FE3-FA9F-D4C3-A824573CD09F}"/>
              </a:ext>
            </a:extLst>
          </p:cNvPr>
          <p:cNvGrpSpPr/>
          <p:nvPr/>
        </p:nvGrpSpPr>
        <p:grpSpPr>
          <a:xfrm>
            <a:off x="549222" y="562843"/>
            <a:ext cx="11002526" cy="1998473"/>
            <a:chOff x="549222" y="971917"/>
            <a:chExt cx="11002526" cy="19984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EED442-9275-2F47-B006-0515B7507435}"/>
                </a:ext>
              </a:extLst>
            </p:cNvPr>
            <p:cNvSpPr/>
            <p:nvPr/>
          </p:nvSpPr>
          <p:spPr>
            <a:xfrm>
              <a:off x="6418729" y="971917"/>
              <a:ext cx="5073818" cy="1978417"/>
            </a:xfrm>
            <a:prstGeom prst="rect">
              <a:avLst/>
            </a:prstGeom>
            <a:pattFill prst="pct3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6D66F-040E-2943-83C7-8E58E419FB5D}"/>
                </a:ext>
              </a:extLst>
            </p:cNvPr>
            <p:cNvSpPr/>
            <p:nvPr/>
          </p:nvSpPr>
          <p:spPr>
            <a:xfrm>
              <a:off x="607955" y="991961"/>
              <a:ext cx="5073818" cy="1978417"/>
            </a:xfrm>
            <a:prstGeom prst="rect">
              <a:avLst/>
            </a:prstGeom>
            <a:pattFill prst="pct3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332C7F7-A188-D14B-96E3-5545C116D0B1}"/>
                </a:ext>
              </a:extLst>
            </p:cNvPr>
            <p:cNvGrpSpPr/>
            <p:nvPr/>
          </p:nvGrpSpPr>
          <p:grpSpPr>
            <a:xfrm>
              <a:off x="549222" y="984109"/>
              <a:ext cx="11002526" cy="1986281"/>
              <a:chOff x="549222" y="984109"/>
              <a:chExt cx="11002526" cy="198628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688D2E8-2DB5-CA46-854A-45443EFF8D42}"/>
                  </a:ext>
                </a:extLst>
              </p:cNvPr>
              <p:cNvGrpSpPr/>
              <p:nvPr/>
            </p:nvGrpSpPr>
            <p:grpSpPr>
              <a:xfrm>
                <a:off x="549222" y="984109"/>
                <a:ext cx="11002526" cy="1978430"/>
                <a:chOff x="565265" y="615141"/>
                <a:chExt cx="11002526" cy="197843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CF3292A-9CF3-7949-A22C-B7C7405637A8}"/>
                    </a:ext>
                  </a:extLst>
                </p:cNvPr>
                <p:cNvGrpSpPr/>
                <p:nvPr/>
              </p:nvGrpSpPr>
              <p:grpSpPr>
                <a:xfrm>
                  <a:off x="565265" y="615141"/>
                  <a:ext cx="5189149" cy="1978430"/>
                  <a:chOff x="565265" y="615142"/>
                  <a:chExt cx="5569528" cy="1978429"/>
                </a:xfrm>
              </p:grpSpPr>
              <p:sp>
                <p:nvSpPr>
                  <p:cNvPr id="32" name="Frame 31">
                    <a:extLst>
                      <a:ext uri="{FF2B5EF4-FFF2-40B4-BE49-F238E27FC236}">
                        <a16:creationId xmlns:a16="http://schemas.microsoft.com/office/drawing/2014/main" id="{4EAC890C-E1E4-F04C-900D-F566440155D4}"/>
                      </a:ext>
                    </a:extLst>
                  </p:cNvPr>
                  <p:cNvSpPr/>
                  <p:nvPr/>
                </p:nvSpPr>
                <p:spPr>
                  <a:xfrm>
                    <a:off x="565265" y="615142"/>
                    <a:ext cx="5569528" cy="1978429"/>
                  </a:xfrm>
                  <a:prstGeom prst="frame">
                    <a:avLst>
                      <a:gd name="adj1" fmla="val 325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C244131-0B44-EB43-B34D-C647C66DF17E}"/>
                      </a:ext>
                    </a:extLst>
                  </p:cNvPr>
                  <p:cNvGrpSpPr/>
                  <p:nvPr/>
                </p:nvGrpSpPr>
                <p:grpSpPr>
                  <a:xfrm>
                    <a:off x="1011191" y="1418392"/>
                    <a:ext cx="704192" cy="813303"/>
                    <a:chOff x="7961586" y="3080780"/>
                    <a:chExt cx="704192" cy="813303"/>
                  </a:xfrm>
                </p:grpSpPr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FEF11A15-3234-484F-AED4-75C4D8B38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1586" y="3274597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CD68AE01-18CF-5C40-8D14-97F054D4F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123" y="3080780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4BC9C4F9-D3DB-0242-8D84-C1CE78417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9241" y="3614805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93518172-C7F5-F04C-B0F9-A442DE48D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18786" y="3731797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A66EF09-5960-2248-9891-5432F384D18B}"/>
                    </a:ext>
                  </a:extLst>
                </p:cNvPr>
                <p:cNvGrpSpPr/>
                <p:nvPr/>
              </p:nvGrpSpPr>
              <p:grpSpPr>
                <a:xfrm>
                  <a:off x="6378642" y="615141"/>
                  <a:ext cx="5189149" cy="1978430"/>
                  <a:chOff x="565265" y="615142"/>
                  <a:chExt cx="5569528" cy="1978429"/>
                </a:xfrm>
              </p:grpSpPr>
              <p:sp>
                <p:nvSpPr>
                  <p:cNvPr id="23" name="Frame 22">
                    <a:extLst>
                      <a:ext uri="{FF2B5EF4-FFF2-40B4-BE49-F238E27FC236}">
                        <a16:creationId xmlns:a16="http://schemas.microsoft.com/office/drawing/2014/main" id="{08ACCD9A-2566-0545-87FB-4F84D47A3648}"/>
                      </a:ext>
                    </a:extLst>
                  </p:cNvPr>
                  <p:cNvSpPr/>
                  <p:nvPr/>
                </p:nvSpPr>
                <p:spPr>
                  <a:xfrm>
                    <a:off x="565265" y="615142"/>
                    <a:ext cx="5569528" cy="1978429"/>
                  </a:xfrm>
                  <a:prstGeom prst="frame">
                    <a:avLst>
                      <a:gd name="adj1" fmla="val 325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099C0A7-A565-0946-9FD1-366C1D8D1B65}"/>
                      </a:ext>
                    </a:extLst>
                  </p:cNvPr>
                  <p:cNvGrpSpPr/>
                  <p:nvPr/>
                </p:nvGrpSpPr>
                <p:grpSpPr>
                  <a:xfrm>
                    <a:off x="1168846" y="1312662"/>
                    <a:ext cx="4032290" cy="919033"/>
                    <a:chOff x="8119241" y="2975050"/>
                    <a:chExt cx="4032290" cy="919033"/>
                  </a:xfrm>
                </p:grpSpPr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C74A3626-5147-164A-B039-B764F52F17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8440" y="2975050"/>
                      <a:ext cx="187010" cy="15288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C036A00D-43A8-1543-8CBE-715ACC608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93876" y="3080780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DDE716CD-505C-2340-ADE5-613EABCFF4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9241" y="3614805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1143701E-BF15-8A4C-A05C-43ABD5D7DC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3299" y="3731797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347B4C9-EBF0-3445-BBE4-C4AF6B581B80}"/>
                    </a:ext>
                  </a:extLst>
                </p:cNvPr>
                <p:cNvCxnSpPr/>
                <p:nvPr/>
              </p:nvCxnSpPr>
              <p:spPr>
                <a:xfrm>
                  <a:off x="5880538" y="1740455"/>
                  <a:ext cx="351960" cy="0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76309A7-405A-CA4A-B4AF-B3FE7C818409}"/>
                  </a:ext>
                </a:extLst>
              </p:cNvPr>
              <p:cNvCxnSpPr/>
              <p:nvPr/>
            </p:nvCxnSpPr>
            <p:spPr>
              <a:xfrm>
                <a:off x="2261062" y="991961"/>
                <a:ext cx="0" cy="1978429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7CA1C-F398-514B-AE3E-6DC7CDE4A7F6}"/>
                  </a:ext>
                </a:extLst>
              </p:cNvPr>
              <p:cNvSpPr txBox="1"/>
              <p:nvPr/>
            </p:nvSpPr>
            <p:spPr>
              <a:xfrm>
                <a:off x="541210" y="3286920"/>
                <a:ext cx="11642778" cy="1803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𝒏𝑹𝒍𝒏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b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These equations are kind of like the equivalent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lang="en-US" sz="2400" dirty="0"/>
                  <a:t>, but for solutes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7CA1C-F398-514B-AE3E-6DC7CDE4A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10" y="3286920"/>
                <a:ext cx="11642778" cy="1803379"/>
              </a:xfrm>
              <a:prstGeom prst="rect">
                <a:avLst/>
              </a:prstGeom>
              <a:blipFill>
                <a:blip r:embed="rId3"/>
                <a:stretch>
                  <a:fillRect l="-763" b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377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D7A08AA8-0532-EF41-B329-0A99C839AC9A}"/>
              </a:ext>
            </a:extLst>
          </p:cNvPr>
          <p:cNvSpPr/>
          <p:nvPr/>
        </p:nvSpPr>
        <p:spPr>
          <a:xfrm>
            <a:off x="6438004" y="574873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A9196A-580D-F14D-A5D3-1C40B858951D}"/>
              </a:ext>
            </a:extLst>
          </p:cNvPr>
          <p:cNvSpPr/>
          <p:nvPr/>
        </p:nvSpPr>
        <p:spPr>
          <a:xfrm>
            <a:off x="620147" y="577433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9543" y="-3023"/>
            <a:ext cx="104631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Entropy of mixing – the E-ICE equation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BE36AF-30BF-6643-8F50-F0EF84F6B690}"/>
              </a:ext>
            </a:extLst>
          </p:cNvPr>
          <p:cNvGrpSpPr/>
          <p:nvPr/>
        </p:nvGrpSpPr>
        <p:grpSpPr>
          <a:xfrm>
            <a:off x="565265" y="567015"/>
            <a:ext cx="11002526" cy="1978430"/>
            <a:chOff x="565265" y="615141"/>
            <a:chExt cx="11002526" cy="197843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0A3EBAB-B6A5-A646-9444-AF42128AFA41}"/>
                </a:ext>
              </a:extLst>
            </p:cNvPr>
            <p:cNvCxnSpPr/>
            <p:nvPr/>
          </p:nvCxnSpPr>
          <p:spPr>
            <a:xfrm>
              <a:off x="2261062" y="615142"/>
              <a:ext cx="0" cy="197842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85B85-67A0-3E42-BEC8-3CAD0B92886B}"/>
                </a:ext>
              </a:extLst>
            </p:cNvPr>
            <p:cNvGrpSpPr/>
            <p:nvPr/>
          </p:nvGrpSpPr>
          <p:grpSpPr>
            <a:xfrm>
              <a:off x="565265" y="615141"/>
              <a:ext cx="11002526" cy="1978430"/>
              <a:chOff x="565265" y="615141"/>
              <a:chExt cx="11002526" cy="197843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D5E545-0ACF-664E-BF01-9E0B0F88A96A}"/>
                  </a:ext>
                </a:extLst>
              </p:cNvPr>
              <p:cNvGrpSpPr/>
              <p:nvPr/>
            </p:nvGrpSpPr>
            <p:grpSpPr>
              <a:xfrm>
                <a:off x="565265" y="615141"/>
                <a:ext cx="5189149" cy="1978430"/>
                <a:chOff x="565265" y="615142"/>
                <a:chExt cx="5569528" cy="197842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7ACDC11-5D3A-E945-A7BF-C484CEA921F0}"/>
                    </a:ext>
                  </a:extLst>
                </p:cNvPr>
                <p:cNvGrpSpPr/>
                <p:nvPr/>
              </p:nvGrpSpPr>
              <p:grpSpPr>
                <a:xfrm>
                  <a:off x="565265" y="615142"/>
                  <a:ext cx="5569528" cy="1978429"/>
                  <a:chOff x="565265" y="615142"/>
                  <a:chExt cx="5569528" cy="1978429"/>
                </a:xfrm>
              </p:grpSpPr>
              <p:sp>
                <p:nvSpPr>
                  <p:cNvPr id="27" name="Frame 26">
                    <a:extLst>
                      <a:ext uri="{FF2B5EF4-FFF2-40B4-BE49-F238E27FC236}">
                        <a16:creationId xmlns:a16="http://schemas.microsoft.com/office/drawing/2014/main" id="{F8F49FC0-463D-4A4B-B012-7D30710F3F50}"/>
                      </a:ext>
                    </a:extLst>
                  </p:cNvPr>
                  <p:cNvSpPr/>
                  <p:nvPr/>
                </p:nvSpPr>
                <p:spPr>
                  <a:xfrm>
                    <a:off x="565265" y="615142"/>
                    <a:ext cx="5569528" cy="1978429"/>
                  </a:xfrm>
                  <a:prstGeom prst="frame">
                    <a:avLst>
                      <a:gd name="adj1" fmla="val 325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1B821F4-8D6D-9940-89DB-75F04430CA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245" y="719563"/>
                        <a:ext cx="178427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1B821F4-8D6D-9940-89DB-75F04430CA4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3245" y="719563"/>
                        <a:ext cx="1784275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4D313B5-409A-2F4A-AD91-F6250FF1058E}"/>
                    </a:ext>
                  </a:extLst>
                </p:cNvPr>
                <p:cNvGrpSpPr/>
                <p:nvPr/>
              </p:nvGrpSpPr>
              <p:grpSpPr>
                <a:xfrm>
                  <a:off x="1011191" y="1418392"/>
                  <a:ext cx="704192" cy="813303"/>
                  <a:chOff x="7961586" y="3080780"/>
                  <a:chExt cx="704192" cy="813303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5977975E-C0E1-D440-A877-4861A1987094}"/>
                      </a:ext>
                    </a:extLst>
                  </p:cNvPr>
                  <p:cNvSpPr/>
                  <p:nvPr/>
                </p:nvSpPr>
                <p:spPr>
                  <a:xfrm>
                    <a:off x="7961586" y="32745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08625905-9803-2D43-AB7D-5B93BB1CA524}"/>
                      </a:ext>
                    </a:extLst>
                  </p:cNvPr>
                  <p:cNvSpPr/>
                  <p:nvPr/>
                </p:nvSpPr>
                <p:spPr>
                  <a:xfrm>
                    <a:off x="8508123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BD1FBBEE-2521-C841-A886-92A94BCFA9AF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E92CF092-7519-F041-BECE-57DAA5A62CB9}"/>
                      </a:ext>
                    </a:extLst>
                  </p:cNvPr>
                  <p:cNvSpPr/>
                  <p:nvPr/>
                </p:nvSpPr>
                <p:spPr>
                  <a:xfrm>
                    <a:off x="8418786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92515B-A705-304C-A00B-37EF172CC974}"/>
                  </a:ext>
                </a:extLst>
              </p:cNvPr>
              <p:cNvGrpSpPr/>
              <p:nvPr/>
            </p:nvGrpSpPr>
            <p:grpSpPr>
              <a:xfrm>
                <a:off x="6378642" y="615141"/>
                <a:ext cx="5189149" cy="1978430"/>
                <a:chOff x="565265" y="615142"/>
                <a:chExt cx="5569528" cy="1978429"/>
              </a:xfrm>
            </p:grpSpPr>
            <p:sp>
              <p:nvSpPr>
                <p:cNvPr id="19" name="Frame 18">
                  <a:extLst>
                    <a:ext uri="{FF2B5EF4-FFF2-40B4-BE49-F238E27FC236}">
                      <a16:creationId xmlns:a16="http://schemas.microsoft.com/office/drawing/2014/main" id="{02124E61-C1BF-BF45-B309-912423140552}"/>
                    </a:ext>
                  </a:extLst>
                </p:cNvPr>
                <p:cNvSpPr/>
                <p:nvPr/>
              </p:nvSpPr>
              <p:spPr>
                <a:xfrm>
                  <a:off x="565265" y="615142"/>
                  <a:ext cx="5569528" cy="1978429"/>
                </a:xfrm>
                <a:prstGeom prst="frame">
                  <a:avLst>
                    <a:gd name="adj1" fmla="val 325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45CE38F-B309-004F-ACAA-8A7BC9A7208A}"/>
                    </a:ext>
                  </a:extLst>
                </p:cNvPr>
                <p:cNvGrpSpPr/>
                <p:nvPr/>
              </p:nvGrpSpPr>
              <p:grpSpPr>
                <a:xfrm>
                  <a:off x="1168846" y="1312662"/>
                  <a:ext cx="4032290" cy="919033"/>
                  <a:chOff x="8119241" y="2975050"/>
                  <a:chExt cx="4032290" cy="919033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AC040FB-F30F-6240-A6B3-E06CA450D8CE}"/>
                      </a:ext>
                    </a:extLst>
                  </p:cNvPr>
                  <p:cNvSpPr/>
                  <p:nvPr/>
                </p:nvSpPr>
                <p:spPr>
                  <a:xfrm>
                    <a:off x="8638440" y="2975050"/>
                    <a:ext cx="187010" cy="15288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ED736B5D-95D1-8E49-8BA5-65A4001281CB}"/>
                      </a:ext>
                    </a:extLst>
                  </p:cNvPr>
                  <p:cNvSpPr/>
                  <p:nvPr/>
                </p:nvSpPr>
                <p:spPr>
                  <a:xfrm>
                    <a:off x="11993876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08026D60-FAE1-4546-855A-20510027F900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21900C1C-1585-F747-AC7C-9759FA370EA2}"/>
                      </a:ext>
                    </a:extLst>
                  </p:cNvPr>
                  <p:cNvSpPr/>
                  <p:nvPr/>
                </p:nvSpPr>
                <p:spPr>
                  <a:xfrm>
                    <a:off x="9383299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AE54C26-CA4E-3546-A7FC-03F04C271677}"/>
                  </a:ext>
                </a:extLst>
              </p:cNvPr>
              <p:cNvCxnSpPr/>
              <p:nvPr/>
            </p:nvCxnSpPr>
            <p:spPr>
              <a:xfrm>
                <a:off x="5880538" y="1740455"/>
                <a:ext cx="35196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98145B-0849-2E42-B996-034C4A227ACF}"/>
                  </a:ext>
                </a:extLst>
              </p:cNvPr>
              <p:cNvSpPr txBox="1"/>
              <p:nvPr/>
            </p:nvSpPr>
            <p:spPr>
              <a:xfrm>
                <a:off x="6925468" y="594715"/>
                <a:ext cx="166241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98145B-0849-2E42-B996-034C4A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468" y="594715"/>
                <a:ext cx="1662415" cy="491288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D224303-AFBE-A647-8525-3369CC70617D}"/>
              </a:ext>
            </a:extLst>
          </p:cNvPr>
          <p:cNvGrpSpPr/>
          <p:nvPr/>
        </p:nvGrpSpPr>
        <p:grpSpPr>
          <a:xfrm>
            <a:off x="2799831" y="948656"/>
            <a:ext cx="656098" cy="1159130"/>
            <a:chOff x="1133136" y="1176838"/>
            <a:chExt cx="656098" cy="1159130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17B787-DB1F-524C-92EC-F7AA4998E48A}"/>
                </a:ext>
              </a:extLst>
            </p:cNvPr>
            <p:cNvSpPr/>
            <p:nvPr/>
          </p:nvSpPr>
          <p:spPr>
            <a:xfrm>
              <a:off x="1133136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1A290F-4C2D-4C49-A29F-DC1EEFFFAE0C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FD1752-FF03-B24B-BD79-AF55688C3519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49251B-DA66-0D47-AA99-339346597927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07A12A-A73D-B046-A190-2015185893F7}"/>
              </a:ext>
            </a:extLst>
          </p:cNvPr>
          <p:cNvGrpSpPr/>
          <p:nvPr/>
        </p:nvGrpSpPr>
        <p:grpSpPr>
          <a:xfrm>
            <a:off x="4082252" y="906630"/>
            <a:ext cx="1052543" cy="1310906"/>
            <a:chOff x="938266" y="1522665"/>
            <a:chExt cx="1052543" cy="1310906"/>
          </a:xfrm>
          <a:solidFill>
            <a:schemeClr val="bg1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B8343D-7951-3543-A81F-6E2556614646}"/>
                </a:ext>
              </a:extLst>
            </p:cNvPr>
            <p:cNvSpPr/>
            <p:nvPr/>
          </p:nvSpPr>
          <p:spPr>
            <a:xfrm>
              <a:off x="938266" y="192634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2FDC77-7327-5A46-B180-991E29A263EC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A89AF2-D4B4-C24D-892B-A4CBC9A888CE}"/>
                </a:ext>
              </a:extLst>
            </p:cNvPr>
            <p:cNvSpPr/>
            <p:nvPr/>
          </p:nvSpPr>
          <p:spPr>
            <a:xfrm>
              <a:off x="1280024" y="267128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0ED5C1-0707-D14A-86A0-D1CBCAF746AE}"/>
                </a:ext>
              </a:extLst>
            </p:cNvPr>
            <p:cNvSpPr/>
            <p:nvPr/>
          </p:nvSpPr>
          <p:spPr>
            <a:xfrm>
              <a:off x="184392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7D1EE9-4B17-574A-A266-E5BD41AA0DFD}"/>
              </a:ext>
            </a:extLst>
          </p:cNvPr>
          <p:cNvGrpSpPr/>
          <p:nvPr/>
        </p:nvGrpSpPr>
        <p:grpSpPr>
          <a:xfrm>
            <a:off x="6513254" y="911467"/>
            <a:ext cx="1548725" cy="1159130"/>
            <a:chOff x="240509" y="1176838"/>
            <a:chExt cx="1548725" cy="1159130"/>
          </a:xfrm>
          <a:solidFill>
            <a:schemeClr val="bg1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9A745E7-C982-D54B-BBDE-9A7F2EFCD4D9}"/>
                </a:ext>
              </a:extLst>
            </p:cNvPr>
            <p:cNvSpPr/>
            <p:nvPr/>
          </p:nvSpPr>
          <p:spPr>
            <a:xfrm>
              <a:off x="240509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751CCD6-C600-B442-BFAC-9EC502DAAD7A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2C20106-46CC-424D-A143-77416D83797D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A67283-E6C6-EC49-A5B0-861FCA79F094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90FA7E-853B-A34F-9264-4C415CC7E437}"/>
              </a:ext>
            </a:extLst>
          </p:cNvPr>
          <p:cNvGrpSpPr/>
          <p:nvPr/>
        </p:nvGrpSpPr>
        <p:grpSpPr>
          <a:xfrm>
            <a:off x="9080675" y="956449"/>
            <a:ext cx="1548725" cy="1159130"/>
            <a:chOff x="240509" y="1176838"/>
            <a:chExt cx="1548725" cy="1159130"/>
          </a:xfrm>
          <a:solidFill>
            <a:schemeClr val="bg1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FA11EB2-91BC-CE4A-A1EC-50339727A952}"/>
                </a:ext>
              </a:extLst>
            </p:cNvPr>
            <p:cNvSpPr/>
            <p:nvPr/>
          </p:nvSpPr>
          <p:spPr>
            <a:xfrm>
              <a:off x="240509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538BD4-C118-9A47-B0F5-AF9CD8445206}"/>
                </a:ext>
              </a:extLst>
            </p:cNvPr>
            <p:cNvSpPr/>
            <p:nvPr/>
          </p:nvSpPr>
          <p:spPr>
            <a:xfrm>
              <a:off x="1642346" y="12396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3983468-B4C3-4240-8A31-D84AA157C196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5804121-3D49-DC41-B42A-28CD0EF97C48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B7C77958-9BE7-DC49-8CD9-0782C15226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26163" y="2387068"/>
            <a:ext cx="483249" cy="442891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FE88C79-7E68-C545-AFAF-6F7F90A976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5293" y="2446023"/>
            <a:ext cx="499995" cy="327975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63D82187-FD62-B247-ADEC-E3FB6056A140}"/>
                  </a:ext>
                </a:extLst>
              </p:cNvPr>
              <p:cNvSpPr txBox="1"/>
              <p:nvPr/>
            </p:nvSpPr>
            <p:spPr>
              <a:xfrm>
                <a:off x="529949" y="2894829"/>
                <a:ext cx="44579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Same initial concentration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”</a:t>
                </a:r>
              </a:p>
            </p:txBody>
          </p:sp>
        </mc:Choice>
        <mc:Fallback xmlns="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63D82187-FD62-B247-ADEC-E3FB6056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9" y="2894829"/>
                <a:ext cx="4457958" cy="461665"/>
              </a:xfrm>
              <a:prstGeom prst="rect">
                <a:avLst/>
              </a:prstGeom>
              <a:blipFill>
                <a:blip r:embed="rId4"/>
                <a:stretch>
                  <a:fillRect l="-198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62B830E-AB4A-D047-9C8F-59E3CC7CC520}"/>
                  </a:ext>
                </a:extLst>
              </p:cNvPr>
              <p:cNvSpPr txBox="1"/>
              <p:nvPr/>
            </p:nvSpPr>
            <p:spPr>
              <a:xfrm>
                <a:off x="3516681" y="823836"/>
                <a:ext cx="16624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62B830E-AB4A-D047-9C8F-59E3CC7C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681" y="823836"/>
                <a:ext cx="1662415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DB0CD-E537-F74E-BC75-1AD1FF8300D0}"/>
                  </a:ext>
                </a:extLst>
              </p:cNvPr>
              <p:cNvSpPr txBox="1"/>
              <p:nvPr/>
            </p:nvSpPr>
            <p:spPr>
              <a:xfrm>
                <a:off x="8276877" y="1286907"/>
                <a:ext cx="166241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DB0CD-E537-F74E-BC75-1AD1FF83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877" y="1286907"/>
                <a:ext cx="1662415" cy="49128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D3D0372A-7ECE-614F-B4B8-A7617F4A9B86}"/>
                  </a:ext>
                </a:extLst>
              </p:cNvPr>
              <p:cNvSpPr/>
              <p:nvPr/>
            </p:nvSpPr>
            <p:spPr>
              <a:xfrm>
                <a:off x="6586698" y="2823439"/>
                <a:ext cx="5168210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Therefore, must be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D3D0372A-7ECE-614F-B4B8-A7617F4A9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698" y="2823439"/>
                <a:ext cx="5168210" cy="491288"/>
              </a:xfrm>
              <a:prstGeom prst="rect">
                <a:avLst/>
              </a:prstGeom>
              <a:blipFill>
                <a:blip r:embed="rId7"/>
                <a:stretch>
                  <a:fillRect l="-171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9" name="Straight Arrow Connector 3078">
            <a:extLst>
              <a:ext uri="{FF2B5EF4-FFF2-40B4-BE49-F238E27FC236}">
                <a16:creationId xmlns:a16="http://schemas.microsoft.com/office/drawing/2014/main" id="{84DB2DBD-8A98-D243-9C47-B944F129BC41}"/>
              </a:ext>
            </a:extLst>
          </p:cNvPr>
          <p:cNvCxnSpPr>
            <a:cxnSpLocks/>
          </p:cNvCxnSpPr>
          <p:nvPr/>
        </p:nvCxnSpPr>
        <p:spPr>
          <a:xfrm flipV="1">
            <a:off x="8602128" y="2284160"/>
            <a:ext cx="11261" cy="444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82" name="Rectangle 3081">
                <a:extLst>
                  <a:ext uri="{FF2B5EF4-FFF2-40B4-BE49-F238E27FC236}">
                    <a16:creationId xmlns:a16="http://schemas.microsoft.com/office/drawing/2014/main" id="{7CC876DA-4095-404A-A0E5-2987EA3A63F0}"/>
                  </a:ext>
                </a:extLst>
              </p:cNvPr>
              <p:cNvSpPr/>
              <p:nvPr/>
            </p:nvSpPr>
            <p:spPr>
              <a:xfrm>
                <a:off x="720458" y="3300363"/>
                <a:ext cx="11586466" cy="1370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𝝌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𝝌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etc. </a:t>
                </a:r>
              </a:p>
            </p:txBody>
          </p:sp>
        </mc:Choice>
        <mc:Fallback>
          <p:sp>
            <p:nvSpPr>
              <p:cNvPr id="3082" name="Rectangle 3081">
                <a:extLst>
                  <a:ext uri="{FF2B5EF4-FFF2-40B4-BE49-F238E27FC236}">
                    <a16:creationId xmlns:a16="http://schemas.microsoft.com/office/drawing/2014/main" id="{7CC876DA-4095-404A-A0E5-2987EA3A6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8" y="3300363"/>
                <a:ext cx="11586466" cy="1370953"/>
              </a:xfrm>
              <a:prstGeom prst="rect">
                <a:avLst/>
              </a:prstGeom>
              <a:blipFill>
                <a:blip r:embed="rId8"/>
                <a:stretch>
                  <a:fillRect l="-875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450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58B102-B571-814E-9B29-D8217CB3311C}"/>
                  </a:ext>
                </a:extLst>
              </p:cNvPr>
              <p:cNvSpPr/>
              <p:nvPr/>
            </p:nvSpPr>
            <p:spPr>
              <a:xfrm>
                <a:off x="397818" y="554540"/>
                <a:ext cx="11396363" cy="4484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thermodynamic definition of entropy (TDE):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𝒓𝒆𝒗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Law: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𝒅𝒘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Combining these*, we got the first Fundamental Equation</a:t>
                </a: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𝑻𝒅𝑺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𝑷𝒅𝑽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58B102-B571-814E-9B29-D8217CB33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18" y="554540"/>
                <a:ext cx="11396363" cy="4484754"/>
              </a:xfrm>
              <a:prstGeom prst="rect">
                <a:avLst/>
              </a:prstGeom>
              <a:blipFill>
                <a:blip r:embed="rId2"/>
                <a:stretch>
                  <a:fillRect l="-780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BC7B2C-AFE0-1643-B0D8-F5A1F8E08B00}"/>
              </a:ext>
            </a:extLst>
          </p:cNvPr>
          <p:cNvSpPr txBox="1"/>
          <p:nvPr/>
        </p:nvSpPr>
        <p:spPr>
          <a:xfrm>
            <a:off x="0" y="0"/>
            <a:ext cx="114240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How the “Fundamental Equations” came 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37CA0-004C-0A40-BF35-BC1BB9DC1B15}"/>
              </a:ext>
            </a:extLst>
          </p:cNvPr>
          <p:cNvSpPr txBox="1"/>
          <p:nvPr/>
        </p:nvSpPr>
        <p:spPr>
          <a:xfrm>
            <a:off x="397818" y="5472463"/>
            <a:ext cx="11250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*Subject to conditions: reversible process with PV work only</a:t>
            </a:r>
          </a:p>
        </p:txBody>
      </p:sp>
    </p:spTree>
    <p:extLst>
      <p:ext uri="{BB962C8B-B14F-4D97-AF65-F5344CB8AC3E}">
        <p14:creationId xmlns:p14="http://schemas.microsoft.com/office/powerpoint/2010/main" val="323145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7652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How the “Fundamental Equations” came about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ED3F7A-356F-C944-900C-2B76CACA0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21" y="2220452"/>
            <a:ext cx="3204099" cy="26440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/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𝑇𝑑𝑆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SdT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PdV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These are the four </a:t>
                </a:r>
                <a:r>
                  <a:rPr lang="en-US" sz="2400" b="1" dirty="0"/>
                  <a:t>Fundamental Equations</a:t>
                </a:r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blipFill>
                <a:blip r:embed="rId3"/>
                <a:stretch>
                  <a:fillRect l="-2509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423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7652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/>
              <p:nvPr/>
            </p:nvSpPr>
            <p:spPr>
              <a:xfrm>
                <a:off x="8113054" y="1170373"/>
                <a:ext cx="4078946" cy="4964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b="1" dirty="0"/>
              </a:p>
              <a:p>
                <a:r>
                  <a:rPr lang="en-US" sz="2400" dirty="0"/>
                  <a:t>How do you get these </a:t>
                </a:r>
                <a:r>
                  <a:rPr lang="en-US" sz="2400" b="1" dirty="0"/>
                  <a:t>Maxwell Relations</a:t>
                </a:r>
                <a:r>
                  <a:rPr lang="en-US" sz="2400" dirty="0"/>
                  <a:t> from from the four Fundamental Equations?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54" y="1170373"/>
                <a:ext cx="4078946" cy="4964372"/>
              </a:xfrm>
              <a:prstGeom prst="rect">
                <a:avLst/>
              </a:prstGeom>
              <a:blipFill>
                <a:blip r:embed="rId2"/>
                <a:stretch>
                  <a:fillRect l="-2167" r="-2786" b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EED3F7A-356F-C944-900C-2B76CACA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21" y="2220452"/>
            <a:ext cx="3204099" cy="26440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/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𝑇𝑑𝑆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SdT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PdV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These are the four </a:t>
                </a:r>
                <a:r>
                  <a:rPr lang="en-US" sz="2400" b="1" dirty="0"/>
                  <a:t>Fundamental Equations</a:t>
                </a:r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blipFill>
                <a:blip r:embed="rId4"/>
                <a:stretch>
                  <a:fillRect l="-2509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011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4CA00-2CFF-7D1A-C5BA-573282FF9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 t="11888" r="2173" b="6077"/>
          <a:stretch/>
        </p:blipFill>
        <p:spPr>
          <a:xfrm>
            <a:off x="1471347" y="619555"/>
            <a:ext cx="8758989" cy="1540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7E4C18-4755-7148-EA5A-1A1BB2F7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3212015"/>
            <a:ext cx="6337300" cy="34544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75DF910-ABDF-C82F-9013-23E745E8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22" y="3081866"/>
            <a:ext cx="4777740" cy="35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603A8-2396-B4C1-DCE7-9A0325DA12E0}"/>
              </a:ext>
            </a:extLst>
          </p:cNvPr>
          <p:cNvSpPr txBox="1"/>
          <p:nvPr/>
        </p:nvSpPr>
        <p:spPr>
          <a:xfrm>
            <a:off x="2251032" y="2454974"/>
            <a:ext cx="5998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Something is dreadfully wrong here … what?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84DBE-15D5-51E1-834E-7899827AA8D6}"/>
              </a:ext>
            </a:extLst>
          </p:cNvPr>
          <p:cNvSpPr txBox="1"/>
          <p:nvPr/>
        </p:nvSpPr>
        <p:spPr>
          <a:xfrm>
            <a:off x="0" y="-7652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69671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Weeks 12/13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FB1F0E-4B0A-4143-9DAF-543DE9CB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5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7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C24A17B-2E67-9D4E-89B4-FFF5C048A7A8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BAD808-B5AA-824D-AA04-293A52BEF2D1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E5378-89F9-F947-9421-A076B2CAD4D0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275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9B64DF62-9163-604F-81DA-00FC76902BB4}"/>
              </a:ext>
            </a:extLst>
          </p:cNvPr>
          <p:cNvSpPr/>
          <p:nvPr/>
        </p:nvSpPr>
        <p:spPr>
          <a:xfrm rot="20874451" flipH="1">
            <a:off x="6431719" y="3343870"/>
            <a:ext cx="1004599" cy="1709233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22031A-5C3C-4243-AD11-DE9D825376EB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2F29B-31AB-5B4A-8920-C3D6258AC5C5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5838C-AE65-424C-8534-5AE41B2E0CA0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63C70D-2132-7342-A14E-07C6F01EBDD4}"/>
              </a:ext>
            </a:extLst>
          </p:cNvPr>
          <p:cNvSpPr txBox="1"/>
          <p:nvPr/>
        </p:nvSpPr>
        <p:spPr>
          <a:xfrm>
            <a:off x="7457147" y="4950723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pressure goes up, Gibbs energy (G) goes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4DDECA-FBFD-2690-4EDE-31D8DA31D75B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Weeks 12/13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4DDECA-FBFD-2690-4EDE-31D8DA31D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blipFill>
                <a:blip r:embed="rId7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28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4902" y="2662"/>
                <a:ext cx="12141377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9 – How Raoult’s Law relates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" y="2662"/>
                <a:ext cx="12141377" cy="461665"/>
              </a:xfrm>
              <a:prstGeom prst="rect">
                <a:avLst/>
              </a:prstGeom>
              <a:blipFill>
                <a:blip r:embed="rId2"/>
                <a:stretch>
                  <a:fillRect l="-83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D311C-098B-A243-B842-BD9C11793DC5}"/>
                  </a:ext>
                </a:extLst>
              </p:cNvPr>
              <p:cNvSpPr txBox="1"/>
              <p:nvPr/>
            </p:nvSpPr>
            <p:spPr>
              <a:xfrm>
                <a:off x="50623" y="5522739"/>
                <a:ext cx="12019457" cy="10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the mole fraction of solvent A in the solution,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A handy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the solute’s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molality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D311C-098B-A243-B842-BD9C11793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3" y="5522739"/>
                <a:ext cx="12019457" cy="1047979"/>
              </a:xfrm>
              <a:prstGeom prst="rect">
                <a:avLst/>
              </a:prstGeom>
              <a:blipFill>
                <a:blip r:embed="rId3"/>
                <a:stretch>
                  <a:fillRect l="-738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B99CD9-472E-274C-B6AC-2D88E1B4392D}"/>
              </a:ext>
            </a:extLst>
          </p:cNvPr>
          <p:cNvGrpSpPr/>
          <p:nvPr/>
        </p:nvGrpSpPr>
        <p:grpSpPr>
          <a:xfrm>
            <a:off x="523123" y="717394"/>
            <a:ext cx="4928721" cy="4812665"/>
            <a:chOff x="523123" y="717394"/>
            <a:chExt cx="4928721" cy="481266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2B46F46-EDDD-C84F-9CDC-FFFA6278BD52}"/>
                </a:ext>
              </a:extLst>
            </p:cNvPr>
            <p:cNvGrpSpPr/>
            <p:nvPr/>
          </p:nvGrpSpPr>
          <p:grpSpPr>
            <a:xfrm>
              <a:off x="523123" y="828967"/>
              <a:ext cx="4672414" cy="4701092"/>
              <a:chOff x="1376694" y="1157097"/>
              <a:chExt cx="4672414" cy="4701092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8F5859A-CC48-0A4F-80AF-D3C4BC0DD843}"/>
                  </a:ext>
                </a:extLst>
              </p:cNvPr>
              <p:cNvGrpSpPr/>
              <p:nvPr/>
            </p:nvGrpSpPr>
            <p:grpSpPr>
              <a:xfrm>
                <a:off x="1376694" y="1157097"/>
                <a:ext cx="4672414" cy="4701092"/>
                <a:chOff x="4270169" y="240930"/>
                <a:chExt cx="3148181" cy="2988982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4FE1D576-C15D-C245-9B22-35165BF3A9AC}"/>
                    </a:ext>
                  </a:extLst>
                </p:cNvPr>
                <p:cNvGrpSpPr/>
                <p:nvPr/>
              </p:nvGrpSpPr>
              <p:grpSpPr>
                <a:xfrm>
                  <a:off x="4270169" y="240930"/>
                  <a:ext cx="3148181" cy="2988982"/>
                  <a:chOff x="8122016" y="738525"/>
                  <a:chExt cx="3611879" cy="3372641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27B2E3B6-58D5-944A-9D66-645714CA4414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611879" cy="3372641"/>
                    <a:chOff x="223734" y="1499666"/>
                    <a:chExt cx="3074185" cy="3352100"/>
                  </a:xfrm>
                </p:grpSpPr>
                <p:pic>
                  <p:nvPicPr>
                    <p:cNvPr id="133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33F047FA-E354-3143-B016-CA8A24FC15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3" b="5795"/>
                    <a:stretch/>
                  </p:blipFill>
                  <p:spPr bwMode="auto">
                    <a:xfrm>
                      <a:off x="406438" y="1828307"/>
                      <a:ext cx="2891481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A8441AD0-8078-A745-9FA6-7DD9B18DB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36DFADF5-BE49-FB4F-AD0D-F64D01A736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052925E9-5A9D-4B46-8554-057BF5AA15F9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98F1B4F3-46FC-084F-B42C-7003876AF998}"/>
                    </a:ext>
                  </a:extLst>
                </p:cNvPr>
                <p:cNvCxnSpPr>
                  <a:cxnSpLocks/>
                  <a:stCxn id="132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F68C923-0EC1-FB4D-B3F7-CEE70C840068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7030A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E0549BC4-8DCE-3548-80D4-ECEB4912B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480" r="8245" b="1865"/>
            <a:stretch/>
          </p:blipFill>
          <p:spPr>
            <a:xfrm rot="20613095">
              <a:off x="1728344" y="1279381"/>
              <a:ext cx="558091" cy="283568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E633502-EB70-DB48-9FD7-1DC05D154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7578" b="233"/>
            <a:stretch/>
          </p:blipFill>
          <p:spPr>
            <a:xfrm>
              <a:off x="2363350" y="717394"/>
              <a:ext cx="358234" cy="28433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2979B83-6E8C-A640-9AF5-4DDCDA11EE75}"/>
                    </a:ext>
                  </a:extLst>
                </p:cNvPr>
                <p:cNvSpPr txBox="1"/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2979B83-6E8C-A640-9AF5-4DDCDA11E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57C505D-8FA1-FF4E-ADB8-C9E2DFA194F3}"/>
                    </a:ext>
                  </a:extLst>
                </p:cNvPr>
                <p:cNvSpPr txBox="1"/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57C505D-8FA1-FF4E-ADB8-C9E2DFA1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7ED191-3E63-114E-38CE-015B2EB91524}"/>
              </a:ext>
            </a:extLst>
          </p:cNvPr>
          <p:cNvGrpSpPr/>
          <p:nvPr/>
        </p:nvGrpSpPr>
        <p:grpSpPr>
          <a:xfrm>
            <a:off x="6696253" y="559807"/>
            <a:ext cx="4148647" cy="4699000"/>
            <a:chOff x="6696253" y="559807"/>
            <a:chExt cx="4148647" cy="4699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9DEC46-A9EC-DBAD-4F30-5EA8576E12D7}"/>
                </a:ext>
              </a:extLst>
            </p:cNvPr>
            <p:cNvSpPr txBox="1"/>
            <p:nvPr/>
          </p:nvSpPr>
          <p:spPr>
            <a:xfrm>
              <a:off x="6772057" y="2777870"/>
              <a:ext cx="3996852" cy="2405114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B5AA7B-20D8-90A8-B76D-6028778F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1480" y="3099370"/>
              <a:ext cx="0" cy="27249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F5590C-55C7-B770-17D0-AF1052B30A78}"/>
                </a:ext>
              </a:extLst>
            </p:cNvPr>
            <p:cNvSpPr txBox="1"/>
            <p:nvPr/>
          </p:nvSpPr>
          <p:spPr>
            <a:xfrm>
              <a:off x="10134383" y="3807238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BD8781-6FE1-B36D-94A6-9ABD6B254560}"/>
                </a:ext>
              </a:extLst>
            </p:cNvPr>
            <p:cNvSpPr txBox="1"/>
            <p:nvPr/>
          </p:nvSpPr>
          <p:spPr>
            <a:xfrm>
              <a:off x="8914669" y="3276003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2FBEBD-618B-8A08-E2E2-63E3F19E2504}"/>
                </a:ext>
              </a:extLst>
            </p:cNvPr>
            <p:cNvGrpSpPr/>
            <p:nvPr/>
          </p:nvGrpSpPr>
          <p:grpSpPr>
            <a:xfrm>
              <a:off x="7455775" y="3166456"/>
              <a:ext cx="2986654" cy="1906393"/>
              <a:chOff x="1302280" y="3131991"/>
              <a:chExt cx="2986654" cy="190639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9193D0-9BD7-41AF-D0E0-205B965DDFA7}"/>
                  </a:ext>
                </a:extLst>
              </p:cNvPr>
              <p:cNvSpPr txBox="1"/>
              <p:nvPr/>
            </p:nvSpPr>
            <p:spPr>
              <a:xfrm>
                <a:off x="3976092" y="3131991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E372DB-775E-E5E5-785F-2DA18528E0DC}"/>
                  </a:ext>
                </a:extLst>
              </p:cNvPr>
              <p:cNvSpPr txBox="1"/>
              <p:nvPr/>
            </p:nvSpPr>
            <p:spPr>
              <a:xfrm>
                <a:off x="1302280" y="3745143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6A12EE-49A4-97AB-417E-F869A5B329AC}"/>
                  </a:ext>
                </a:extLst>
              </p:cNvPr>
              <p:cNvSpPr txBox="1"/>
              <p:nvPr/>
            </p:nvSpPr>
            <p:spPr>
              <a:xfrm>
                <a:off x="3789028" y="4567816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161D0A-4B17-9482-ED4F-70DEF3486928}"/>
                  </a:ext>
                </a:extLst>
              </p:cNvPr>
              <p:cNvSpPr txBox="1"/>
              <p:nvPr/>
            </p:nvSpPr>
            <p:spPr>
              <a:xfrm>
                <a:off x="1524909" y="4552345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0B5D5E-95E8-C256-E510-B0BF865F2532}"/>
                </a:ext>
              </a:extLst>
            </p:cNvPr>
            <p:cNvGrpSpPr/>
            <p:nvPr/>
          </p:nvGrpSpPr>
          <p:grpSpPr>
            <a:xfrm>
              <a:off x="6696253" y="559807"/>
              <a:ext cx="4148647" cy="4699000"/>
              <a:chOff x="6696253" y="559807"/>
              <a:chExt cx="4148647" cy="46990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D9AB999-44E1-99BF-A68A-C85A16A773B3}"/>
                  </a:ext>
                </a:extLst>
              </p:cNvPr>
              <p:cNvGrpSpPr/>
              <p:nvPr/>
            </p:nvGrpSpPr>
            <p:grpSpPr>
              <a:xfrm>
                <a:off x="6696253" y="559807"/>
                <a:ext cx="4148647" cy="4699000"/>
                <a:chOff x="6696253" y="1183752"/>
                <a:chExt cx="4148647" cy="469900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424F6E2-9DC7-DCCA-C536-B16EFD471BCF}"/>
                    </a:ext>
                  </a:extLst>
                </p:cNvPr>
                <p:cNvGrpSpPr/>
                <p:nvPr/>
              </p:nvGrpSpPr>
              <p:grpSpPr>
                <a:xfrm>
                  <a:off x="6696253" y="1183752"/>
                  <a:ext cx="4148647" cy="4699000"/>
                  <a:chOff x="6696253" y="1193800"/>
                  <a:chExt cx="4148647" cy="4699000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F6EFA47-DEBE-BEC0-C938-2E18B532EAA6}"/>
                      </a:ext>
                    </a:extLst>
                  </p:cNvPr>
                  <p:cNvGrpSpPr/>
                  <p:nvPr/>
                </p:nvGrpSpPr>
                <p:grpSpPr>
                  <a:xfrm>
                    <a:off x="6696253" y="1193800"/>
                    <a:ext cx="4148647" cy="4699000"/>
                    <a:chOff x="3009900" y="1244600"/>
                    <a:chExt cx="5740400" cy="4610100"/>
                  </a:xfrm>
                </p:grpSpPr>
                <p:sp>
                  <p:nvSpPr>
                    <p:cNvPr id="20" name="Frame 19">
                      <a:extLst>
                        <a:ext uri="{FF2B5EF4-FFF2-40B4-BE49-F238E27FC236}">
                          <a16:creationId xmlns:a16="http://schemas.microsoft.com/office/drawing/2014/main" id="{71FFBD3F-F406-7C63-6BDE-BEA1EA01D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9900" y="1244600"/>
                      <a:ext cx="5740400" cy="4610100"/>
                    </a:xfrm>
                    <a:prstGeom prst="frame">
                      <a:avLst>
                        <a:gd name="adj1" fmla="val 1205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C92DFE9D-6F4E-1D02-0B0B-836D9B626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40200" y="3155950"/>
                      <a:ext cx="0" cy="78740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4995933-DAB7-8AD1-B753-8F779DCEDA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8627" y="2669232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6258B3FD-E0E4-6011-3D1E-08B9DE013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70501" y="3804506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1856BD6-4D34-DA27-039B-D8D3979E35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3855" y="3353079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B</a:t>
                      </a:r>
                    </a:p>
                  </p:txBody>
                </p: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D3E57CF8-C7D9-AB65-DF4F-B901EA0200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486937" y="3080606"/>
                      <a:ext cx="0" cy="72390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78CB537-BE5B-B26A-6D6B-7C9111F4A298}"/>
                      </a:ext>
                    </a:extLst>
                  </p:cNvPr>
                  <p:cNvSpPr/>
                  <p:nvPr/>
                </p:nvSpPr>
                <p:spPr>
                  <a:xfrm>
                    <a:off x="6823857" y="1458187"/>
                    <a:ext cx="70724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A(</a:t>
                    </a:r>
                    <a:r>
                      <a:rPr lang="en-US" sz="2400" i="1" dirty="0"/>
                      <a:t>g</a:t>
                    </a:r>
                    <a:r>
                      <a:rPr lang="en-US" sz="2400" dirty="0"/>
                      <a:t>)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7FA95DAC-36BE-1760-3029-198831D7B3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33563" y="1573136"/>
                      <a:ext cx="1976920" cy="47056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7FA95DAC-36BE-1760-3029-198831D7B3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33563" y="1573136"/>
                      <a:ext cx="1976920" cy="47056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5128"/>
                      </a:stretch>
                    </a:blipFill>
                    <a:ln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33DD95-2291-9400-16FF-E7048FCEEEF5}"/>
                  </a:ext>
                </a:extLst>
              </p:cNvPr>
              <p:cNvSpPr txBox="1"/>
              <p:nvPr/>
            </p:nvSpPr>
            <p:spPr>
              <a:xfrm>
                <a:off x="7259562" y="1381339"/>
                <a:ext cx="24308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New equilibrium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80CDBAE-8815-8908-B96D-2D609739F6B8}"/>
              </a:ext>
            </a:extLst>
          </p:cNvPr>
          <p:cNvSpPr txBox="1"/>
          <p:nvPr/>
        </p:nvSpPr>
        <p:spPr>
          <a:xfrm>
            <a:off x="8144434" y="3784111"/>
            <a:ext cx="1913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Solvent A with solute 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90FD0C-519A-3F14-FA47-1E51E646BE46}"/>
              </a:ext>
            </a:extLst>
          </p:cNvPr>
          <p:cNvGrpSpPr/>
          <p:nvPr/>
        </p:nvGrpSpPr>
        <p:grpSpPr>
          <a:xfrm>
            <a:off x="2390722" y="3897529"/>
            <a:ext cx="1160916" cy="586329"/>
            <a:chOff x="2390722" y="3897529"/>
            <a:chExt cx="1160916" cy="586329"/>
          </a:xfrm>
        </p:grpSpPr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AA4EA14B-BA79-66B7-F7C1-4FB5F9DE4793}"/>
                </a:ext>
              </a:extLst>
            </p:cNvPr>
            <p:cNvSpPr/>
            <p:nvPr/>
          </p:nvSpPr>
          <p:spPr>
            <a:xfrm>
              <a:off x="2390722" y="4225772"/>
              <a:ext cx="182880" cy="258086"/>
            </a:xfrm>
            <a:prstGeom prst="downArrow">
              <a:avLst/>
            </a:prstGeom>
            <a:solidFill>
              <a:schemeClr val="tx1">
                <a:alpha val="2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516165A2-BF56-730E-1A31-B5887DEB6684}"/>
                </a:ext>
              </a:extLst>
            </p:cNvPr>
            <p:cNvSpPr/>
            <p:nvPr/>
          </p:nvSpPr>
          <p:spPr>
            <a:xfrm>
              <a:off x="2854619" y="4106868"/>
              <a:ext cx="182880" cy="258086"/>
            </a:xfrm>
            <a:prstGeom prst="downArrow">
              <a:avLst/>
            </a:prstGeom>
            <a:solidFill>
              <a:schemeClr val="tx1">
                <a:alpha val="2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ADA9EE8B-78CE-44D7-4192-2A6D11A54711}"/>
                </a:ext>
              </a:extLst>
            </p:cNvPr>
            <p:cNvSpPr/>
            <p:nvPr/>
          </p:nvSpPr>
          <p:spPr>
            <a:xfrm>
              <a:off x="3368758" y="3897529"/>
              <a:ext cx="182880" cy="258086"/>
            </a:xfrm>
            <a:prstGeom prst="downArrow">
              <a:avLst/>
            </a:prstGeom>
            <a:solidFill>
              <a:schemeClr val="tx1">
                <a:alpha val="2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020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9B64DF62-9163-604F-81DA-00FC76902BB4}"/>
              </a:ext>
            </a:extLst>
          </p:cNvPr>
          <p:cNvSpPr/>
          <p:nvPr/>
        </p:nvSpPr>
        <p:spPr>
          <a:xfrm rot="21434303">
            <a:off x="4180437" y="3313210"/>
            <a:ext cx="1377485" cy="1808907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60E5EB-1F07-0046-B526-36A157BC477C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571BF3-6938-0041-91D0-6B60C8EBADFD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B9ECB-DF88-E64A-8349-9D635DFFE6BA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C2EAF3-6D07-274F-B713-F615CBBB4172}"/>
              </a:ext>
            </a:extLst>
          </p:cNvPr>
          <p:cNvSpPr txBox="1"/>
          <p:nvPr/>
        </p:nvSpPr>
        <p:spPr>
          <a:xfrm>
            <a:off x="4272914" y="5642480"/>
            <a:ext cx="4528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Gibbs energy (G) goes 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D98B6F-DAE5-2C67-33B8-5C2E409D666E}"/>
                  </a:ext>
                </a:extLst>
              </p:cNvPr>
              <p:cNvSpPr txBox="1"/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Weeks 12/13 –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as a thermodynamic surface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D98B6F-DAE5-2C67-33B8-5C2E409D6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364"/>
                <a:ext cx="12192000" cy="461665"/>
              </a:xfrm>
              <a:prstGeom prst="rect">
                <a:avLst/>
              </a:prstGeom>
              <a:blipFill>
                <a:blip r:embed="rId7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567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1DDBE-F0B8-D9D8-6AD4-14BFB2B45A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Weeks 12/13 – Intersecting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thermodynamic surfaces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1DDBE-F0B8-D9D8-6AD4-14BFB2B45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C1B5088-7480-73AB-F42B-DE41B151F317}"/>
              </a:ext>
            </a:extLst>
          </p:cNvPr>
          <p:cNvGrpSpPr/>
          <p:nvPr/>
        </p:nvGrpSpPr>
        <p:grpSpPr>
          <a:xfrm>
            <a:off x="276724" y="965719"/>
            <a:ext cx="6436895" cy="4926562"/>
            <a:chOff x="2634915" y="965719"/>
            <a:chExt cx="6436895" cy="492656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0AB0DC-FD4F-13B0-E82C-BA7ACF8E8E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34915" y="965719"/>
              <a:ext cx="6436895" cy="4926562"/>
              <a:chOff x="5947089" y="511909"/>
              <a:chExt cx="5420360" cy="414854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2BF7FD0-FB98-9F05-4E54-6578C4693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089" y="511909"/>
                <a:ext cx="5420360" cy="414854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334999-3D5B-2EF3-8C0F-C121DB785A8D}"/>
                  </a:ext>
                </a:extLst>
              </p:cNvPr>
              <p:cNvSpPr txBox="1"/>
              <p:nvPr/>
            </p:nvSpPr>
            <p:spPr>
              <a:xfrm>
                <a:off x="8295898" y="2268730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Liquid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5E896-C631-17ED-1F24-F458BC6B89F5}"/>
                  </a:ext>
                </a:extLst>
              </p:cNvPr>
              <p:cNvSpPr txBox="1"/>
              <p:nvPr/>
            </p:nvSpPr>
            <p:spPr>
              <a:xfrm>
                <a:off x="8295898" y="2887403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</p:grp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2E7DB84-EC2B-7D08-E8C7-F133D97CF667}"/>
                </a:ext>
              </a:extLst>
            </p:cNvPr>
            <p:cNvSpPr/>
            <p:nvPr/>
          </p:nvSpPr>
          <p:spPr>
            <a:xfrm rot="724320">
              <a:off x="4391890" y="4108194"/>
              <a:ext cx="1166614" cy="105943"/>
            </a:xfrm>
            <a:custGeom>
              <a:avLst/>
              <a:gdLst>
                <a:gd name="connsiteX0" fmla="*/ 0 w 1013926"/>
                <a:gd name="connsiteY0" fmla="*/ 0 h 240632"/>
                <a:gd name="connsiteX1" fmla="*/ 252663 w 1013926"/>
                <a:gd name="connsiteY1" fmla="*/ 108284 h 240632"/>
                <a:gd name="connsiteX2" fmla="*/ 457200 w 1013926"/>
                <a:gd name="connsiteY2" fmla="*/ 156411 h 240632"/>
                <a:gd name="connsiteX3" fmla="*/ 890337 w 1013926"/>
                <a:gd name="connsiteY3" fmla="*/ 228600 h 240632"/>
                <a:gd name="connsiteX4" fmla="*/ 998621 w 1013926"/>
                <a:gd name="connsiteY4" fmla="*/ 228600 h 240632"/>
                <a:gd name="connsiteX5" fmla="*/ 1010652 w 1013926"/>
                <a:gd name="connsiteY5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926" h="240632">
                  <a:moveTo>
                    <a:pt x="0" y="0"/>
                  </a:moveTo>
                  <a:cubicBezTo>
                    <a:pt x="88231" y="41108"/>
                    <a:pt x="176463" y="82216"/>
                    <a:pt x="252663" y="108284"/>
                  </a:cubicBezTo>
                  <a:cubicBezTo>
                    <a:pt x="328863" y="134352"/>
                    <a:pt x="350921" y="136358"/>
                    <a:pt x="457200" y="156411"/>
                  </a:cubicBezTo>
                  <a:cubicBezTo>
                    <a:pt x="563479" y="176464"/>
                    <a:pt x="800100" y="216569"/>
                    <a:pt x="890337" y="228600"/>
                  </a:cubicBezTo>
                  <a:cubicBezTo>
                    <a:pt x="980574" y="240632"/>
                    <a:pt x="998621" y="228600"/>
                    <a:pt x="998621" y="228600"/>
                  </a:cubicBezTo>
                  <a:cubicBezTo>
                    <a:pt x="1018673" y="230605"/>
                    <a:pt x="1014662" y="235618"/>
                    <a:pt x="1010652" y="240632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10DC8F2-B6B3-F2D9-659B-E1F1AB58A6D7}"/>
                </a:ext>
              </a:extLst>
            </p:cNvPr>
            <p:cNvSpPr/>
            <p:nvPr/>
          </p:nvSpPr>
          <p:spPr>
            <a:xfrm rot="20872880">
              <a:off x="6046053" y="4287393"/>
              <a:ext cx="1166614" cy="105943"/>
            </a:xfrm>
            <a:custGeom>
              <a:avLst/>
              <a:gdLst>
                <a:gd name="connsiteX0" fmla="*/ 0 w 1013926"/>
                <a:gd name="connsiteY0" fmla="*/ 0 h 240632"/>
                <a:gd name="connsiteX1" fmla="*/ 252663 w 1013926"/>
                <a:gd name="connsiteY1" fmla="*/ 108284 h 240632"/>
                <a:gd name="connsiteX2" fmla="*/ 457200 w 1013926"/>
                <a:gd name="connsiteY2" fmla="*/ 156411 h 240632"/>
                <a:gd name="connsiteX3" fmla="*/ 890337 w 1013926"/>
                <a:gd name="connsiteY3" fmla="*/ 228600 h 240632"/>
                <a:gd name="connsiteX4" fmla="*/ 998621 w 1013926"/>
                <a:gd name="connsiteY4" fmla="*/ 228600 h 240632"/>
                <a:gd name="connsiteX5" fmla="*/ 1010652 w 1013926"/>
                <a:gd name="connsiteY5" fmla="*/ 240632 h 24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3926" h="240632">
                  <a:moveTo>
                    <a:pt x="0" y="0"/>
                  </a:moveTo>
                  <a:cubicBezTo>
                    <a:pt x="88231" y="41108"/>
                    <a:pt x="176463" y="82216"/>
                    <a:pt x="252663" y="108284"/>
                  </a:cubicBezTo>
                  <a:cubicBezTo>
                    <a:pt x="328863" y="134352"/>
                    <a:pt x="350921" y="136358"/>
                    <a:pt x="457200" y="156411"/>
                  </a:cubicBezTo>
                  <a:cubicBezTo>
                    <a:pt x="563479" y="176464"/>
                    <a:pt x="800100" y="216569"/>
                    <a:pt x="890337" y="228600"/>
                  </a:cubicBezTo>
                  <a:cubicBezTo>
                    <a:pt x="980574" y="240632"/>
                    <a:pt x="998621" y="228600"/>
                    <a:pt x="998621" y="228600"/>
                  </a:cubicBezTo>
                  <a:cubicBezTo>
                    <a:pt x="1018673" y="230605"/>
                    <a:pt x="1014662" y="235618"/>
                    <a:pt x="1010652" y="240632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D1842-6C9D-4EBC-B4A9-D5116C84A404}"/>
                  </a:ext>
                </a:extLst>
              </p:cNvPr>
              <p:cNvSpPr txBox="1"/>
              <p:nvPr/>
            </p:nvSpPr>
            <p:spPr>
              <a:xfrm>
                <a:off x="399302" y="5649068"/>
                <a:ext cx="6191738" cy="887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The intersection defines a </a:t>
                </a:r>
                <a:r>
                  <a:rPr lang="en-US" sz="2000" b="1" dirty="0"/>
                  <a:t>phase boundary</a:t>
                </a:r>
                <a:r>
                  <a:rPr lang="en-US" sz="2000" dirty="0"/>
                  <a:t>,</a:t>
                </a:r>
                <a:r>
                  <a:rPr lang="en-US" sz="2000" b="1" dirty="0"/>
                  <a:t> </a:t>
                </a:r>
                <a:r>
                  <a:rPr lang="en-US" sz="2000" dirty="0"/>
                  <a:t>where</a:t>
                </a:r>
              </a:p>
              <a:p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𝒅𝑷</m:t>
                        </m:r>
                      </m:num>
                      <m:den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𝒅𝑻</m:t>
                        </m:r>
                      </m:den>
                    </m:f>
                    <m:r>
                      <a:rPr lang="en-US" sz="2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𝑡𝑟𝑠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𝑡𝑟𝑠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𝒕𝒓𝒔</m:t>
                            </m:r>
                          </m:sub>
                        </m:sSub>
                      </m:num>
                      <m:den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(Clapeyron Equation)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D1842-6C9D-4EBC-B4A9-D5116C84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2" y="5649068"/>
                <a:ext cx="6191738" cy="887744"/>
              </a:xfrm>
              <a:prstGeom prst="rect">
                <a:avLst/>
              </a:prstGeom>
              <a:blipFill>
                <a:blip r:embed="rId5"/>
                <a:stretch>
                  <a:fillRect l="-1025"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BAC7E80-DFA2-13E7-3521-868D25C1310D}"/>
              </a:ext>
            </a:extLst>
          </p:cNvPr>
          <p:cNvGrpSpPr/>
          <p:nvPr/>
        </p:nvGrpSpPr>
        <p:grpSpPr>
          <a:xfrm>
            <a:off x="6546688" y="2267914"/>
            <a:ext cx="4214645" cy="4086370"/>
            <a:chOff x="6546688" y="2267914"/>
            <a:chExt cx="4214645" cy="4086370"/>
          </a:xfrm>
        </p:grpSpPr>
        <p:pic>
          <p:nvPicPr>
            <p:cNvPr id="14" name="Picture 2" descr="Image result for phase diagrams">
              <a:extLst>
                <a:ext uri="{FF2B5EF4-FFF2-40B4-BE49-F238E27FC236}">
                  <a16:creationId xmlns:a16="http://schemas.microsoft.com/office/drawing/2014/main" id="{6FE6BA58-19A5-C7AF-B44C-A34C2347E5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3" b="5795"/>
            <a:stretch/>
          </p:blipFill>
          <p:spPr bwMode="auto">
            <a:xfrm>
              <a:off x="6852926" y="2267914"/>
              <a:ext cx="3908407" cy="3438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8ACF811-2861-9DF4-CE41-9E9D0842C446}"/>
                </a:ext>
              </a:extLst>
            </p:cNvPr>
            <p:cNvSpPr/>
            <p:nvPr/>
          </p:nvSpPr>
          <p:spPr>
            <a:xfrm>
              <a:off x="8109284" y="3248526"/>
              <a:ext cx="2225842" cy="1780674"/>
            </a:xfrm>
            <a:custGeom>
              <a:avLst/>
              <a:gdLst>
                <a:gd name="connsiteX0" fmla="*/ 0 w 2225842"/>
                <a:gd name="connsiteY0" fmla="*/ 1780674 h 1780674"/>
                <a:gd name="connsiteX1" fmla="*/ 505327 w 2225842"/>
                <a:gd name="connsiteY1" fmla="*/ 1708485 h 1780674"/>
                <a:gd name="connsiteX2" fmla="*/ 914400 w 2225842"/>
                <a:gd name="connsiteY2" fmla="*/ 1564106 h 1780674"/>
                <a:gd name="connsiteX3" fmla="*/ 1311442 w 2225842"/>
                <a:gd name="connsiteY3" fmla="*/ 1323474 h 1780674"/>
                <a:gd name="connsiteX4" fmla="*/ 1696453 w 2225842"/>
                <a:gd name="connsiteY4" fmla="*/ 986590 h 1780674"/>
                <a:gd name="connsiteX5" fmla="*/ 1997242 w 2225842"/>
                <a:gd name="connsiteY5" fmla="*/ 577516 h 1780674"/>
                <a:gd name="connsiteX6" fmla="*/ 2165684 w 2225842"/>
                <a:gd name="connsiteY6" fmla="*/ 180474 h 1780674"/>
                <a:gd name="connsiteX7" fmla="*/ 2225842 w 2225842"/>
                <a:gd name="connsiteY7" fmla="*/ 0 h 178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5842" h="1780674">
                  <a:moveTo>
                    <a:pt x="0" y="1780674"/>
                  </a:moveTo>
                  <a:cubicBezTo>
                    <a:pt x="176463" y="1762627"/>
                    <a:pt x="352927" y="1744580"/>
                    <a:pt x="505327" y="1708485"/>
                  </a:cubicBezTo>
                  <a:cubicBezTo>
                    <a:pt x="657727" y="1672390"/>
                    <a:pt x="780048" y="1628274"/>
                    <a:pt x="914400" y="1564106"/>
                  </a:cubicBezTo>
                  <a:cubicBezTo>
                    <a:pt x="1048752" y="1499938"/>
                    <a:pt x="1181100" y="1419727"/>
                    <a:pt x="1311442" y="1323474"/>
                  </a:cubicBezTo>
                  <a:cubicBezTo>
                    <a:pt x="1441784" y="1227221"/>
                    <a:pt x="1582153" y="1110916"/>
                    <a:pt x="1696453" y="986590"/>
                  </a:cubicBezTo>
                  <a:cubicBezTo>
                    <a:pt x="1810753" y="862264"/>
                    <a:pt x="1919037" y="711869"/>
                    <a:pt x="1997242" y="577516"/>
                  </a:cubicBezTo>
                  <a:cubicBezTo>
                    <a:pt x="2075447" y="443163"/>
                    <a:pt x="2127584" y="276727"/>
                    <a:pt x="2165684" y="180474"/>
                  </a:cubicBezTo>
                  <a:cubicBezTo>
                    <a:pt x="2203784" y="84221"/>
                    <a:pt x="2214813" y="42110"/>
                    <a:pt x="2225842" y="0"/>
                  </a:cubicBezTo>
                </a:path>
              </a:pathLst>
            </a:custGeom>
            <a:noFill/>
            <a:ln w="1270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DA0D4F-3703-BF28-6F06-C78274F46846}"/>
                </a:ext>
              </a:extLst>
            </p:cNvPr>
            <p:cNvSpPr/>
            <p:nvPr/>
          </p:nvSpPr>
          <p:spPr>
            <a:xfrm>
              <a:off x="6546688" y="3105273"/>
              <a:ext cx="521875" cy="6474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D92368-FE79-56E4-1CDC-2203565FDBA7}"/>
                </a:ext>
              </a:extLst>
            </p:cNvPr>
            <p:cNvSpPr/>
            <p:nvPr/>
          </p:nvSpPr>
          <p:spPr>
            <a:xfrm>
              <a:off x="8712514" y="5706830"/>
              <a:ext cx="509691" cy="6474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070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12/13 – Thermodynamics of burning a mole of coal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96183-6E19-674F-A49B-48B487FF9069}"/>
              </a:ext>
            </a:extLst>
          </p:cNvPr>
          <p:cNvSpPr txBox="1"/>
          <p:nvPr/>
        </p:nvSpPr>
        <p:spPr>
          <a:xfrm>
            <a:off x="140368" y="1660057"/>
            <a:ext cx="3725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Heat</a:t>
            </a:r>
            <a:r>
              <a:rPr lang="en-US" sz="2200" dirty="0"/>
              <a:t> fuels an electricity-generating power plant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2855318"/>
            <a:ext cx="485818" cy="2169459"/>
            <a:chOff x="2693627" y="1760184"/>
            <a:chExt cx="485818" cy="216945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2285" y="176018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A5AC30-2C4C-5F3A-5500-039554659FD8}"/>
              </a:ext>
            </a:extLst>
          </p:cNvPr>
          <p:cNvGrpSpPr/>
          <p:nvPr/>
        </p:nvGrpSpPr>
        <p:grpSpPr>
          <a:xfrm>
            <a:off x="7632231" y="1309740"/>
            <a:ext cx="4098740" cy="3818161"/>
            <a:chOff x="7952891" y="2465440"/>
            <a:chExt cx="4098740" cy="381816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9C35D21-3ACA-4B4B-9785-35AAA7788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127" t="47139" r="46124" b="19832"/>
            <a:stretch/>
          </p:blipFill>
          <p:spPr>
            <a:xfrm>
              <a:off x="7952891" y="3794057"/>
              <a:ext cx="2431648" cy="248954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EBAC9B-3844-CC46-A438-D3A4C9AF96D6}"/>
                </a:ext>
              </a:extLst>
            </p:cNvPr>
            <p:cNvSpPr txBox="1"/>
            <p:nvPr/>
          </p:nvSpPr>
          <p:spPr>
            <a:xfrm>
              <a:off x="7952891" y="2465440"/>
              <a:ext cx="35854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Only about 40% gets turned into useful electrical energy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ABF8C1-60FF-4444-A345-93F2469D80D4}"/>
                </a:ext>
              </a:extLst>
            </p:cNvPr>
            <p:cNvSpPr txBox="1"/>
            <p:nvPr/>
          </p:nvSpPr>
          <p:spPr>
            <a:xfrm>
              <a:off x="10339136" y="3650664"/>
              <a:ext cx="1712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394</a:t>
              </a:r>
              <a:r>
                <a:rPr lang="en-US" sz="2200" dirty="0"/>
                <a:t> kJ/mol heat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EE066-09F0-D846-88A9-FE1B991E8592}"/>
                </a:ext>
              </a:extLst>
            </p:cNvPr>
            <p:cNvGrpSpPr/>
            <p:nvPr/>
          </p:nvGrpSpPr>
          <p:grpSpPr>
            <a:xfrm>
              <a:off x="10115613" y="4585031"/>
              <a:ext cx="1876475" cy="1265263"/>
              <a:chOff x="10115613" y="4585031"/>
              <a:chExt cx="1876475" cy="12652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01073F-2839-1A4C-9719-6611E0CBFBFD}"/>
                  </a:ext>
                </a:extLst>
              </p:cNvPr>
              <p:cNvSpPr txBox="1"/>
              <p:nvPr/>
            </p:nvSpPr>
            <p:spPr>
              <a:xfrm>
                <a:off x="10279593" y="4663665"/>
                <a:ext cx="171249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158 kJ/mol electrical energy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B2E46E9-66CE-CA44-A581-DF42185E61EE}"/>
                  </a:ext>
                </a:extLst>
              </p:cNvPr>
              <p:cNvSpPr/>
              <p:nvPr/>
            </p:nvSpPr>
            <p:spPr>
              <a:xfrm>
                <a:off x="10115613" y="4585031"/>
                <a:ext cx="1672390" cy="1265263"/>
              </a:xfrm>
              <a:prstGeom prst="roundRect">
                <a:avLst/>
              </a:prstGeom>
              <a:solidFill>
                <a:schemeClr val="accent4">
                  <a:alpha val="47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386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12/13 – Thermodynamics of burning a mole of coal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=+19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blipFill>
                <a:blip r:embed="rId7"/>
                <a:stretch>
                  <a:fillRect l="-302" b="-19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/>
              <p:nvPr/>
            </p:nvSpPr>
            <p:spPr>
              <a:xfrm>
                <a:off x="79082" y="4182109"/>
                <a:ext cx="7183719" cy="1725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The cost of concentration alone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158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 of the electrical power we get from burning coal will have to be spent (by “somebody else”) to remove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the air.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" y="4182109"/>
                <a:ext cx="7183719" cy="1725152"/>
              </a:xfrm>
              <a:prstGeom prst="rect">
                <a:avLst/>
              </a:prstGeom>
              <a:blipFill>
                <a:blip r:embed="rId9"/>
                <a:stretch>
                  <a:fillRect l="-1232" t="-2174" r="-352" b="-65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149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FE37F-D09E-6AF1-C061-1D879B21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78" y="1841774"/>
            <a:ext cx="4653722" cy="3901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3855313" y="1100528"/>
                <a:ext cx="49584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313" y="1100528"/>
                <a:ext cx="4958419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A3C6FF0-A9CA-D241-B31F-4FEAE7E39A98}"/>
              </a:ext>
            </a:extLst>
          </p:cNvPr>
          <p:cNvGrpSpPr/>
          <p:nvPr/>
        </p:nvGrpSpPr>
        <p:grpSpPr>
          <a:xfrm>
            <a:off x="4450450" y="2008098"/>
            <a:ext cx="4530798" cy="1997372"/>
            <a:chOff x="1439026" y="2008098"/>
            <a:chExt cx="4530798" cy="19973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FF9F27-504E-6E42-AC86-482FE91099DB}"/>
                </a:ext>
              </a:extLst>
            </p:cNvPr>
            <p:cNvGrpSpPr/>
            <p:nvPr/>
          </p:nvGrpSpPr>
          <p:grpSpPr>
            <a:xfrm>
              <a:off x="1439026" y="2008098"/>
              <a:ext cx="4530798" cy="1997372"/>
              <a:chOff x="1512178" y="2008098"/>
              <a:chExt cx="4530798" cy="199737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4898A6B-3C44-394A-B05A-55335F2BBFE8}"/>
                  </a:ext>
                </a:extLst>
              </p:cNvPr>
              <p:cNvGrpSpPr/>
              <p:nvPr/>
            </p:nvGrpSpPr>
            <p:grpSpPr>
              <a:xfrm>
                <a:off x="1512178" y="2008098"/>
                <a:ext cx="4530798" cy="1956136"/>
                <a:chOff x="1458391" y="2187388"/>
                <a:chExt cx="4530798" cy="19561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1BC00A14-FA91-FF44-ADA0-8C1AB0CFE9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8391" y="2187388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1BC00A14-FA91-FF44-ADA0-8C1AB0CFE9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58391" y="2187388"/>
                      <a:ext cx="3083858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470DB6DC-BA5F-AD40-8CAD-2229E17064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05331" y="3681859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470DB6DC-BA5F-AD40-8CAD-2229E17064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05331" y="3681859"/>
                      <a:ext cx="3083858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A0FAC89-BBF2-0C4B-9530-165A4CB20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3303" y="2737455"/>
                <a:ext cx="17605" cy="1268015"/>
              </a:xfrm>
              <a:prstGeom prst="line">
                <a:avLst/>
              </a:prstGeom>
              <a:ln w="63500">
                <a:solidFill>
                  <a:srgbClr val="7030A0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/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Weeks 12/13 – Gibbs energy of a reaction mixture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8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/>
                  <a:t> because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  <a:blipFill>
                <a:blip r:embed="rId9"/>
                <a:stretch>
                  <a:fillRect l="-28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0B0BEC-7699-9788-D375-F4FC84F43098}"/>
              </a:ext>
            </a:extLst>
          </p:cNvPr>
          <p:cNvCxnSpPr>
            <a:cxnSpLocks/>
          </p:cNvCxnSpPr>
          <p:nvPr/>
        </p:nvCxnSpPr>
        <p:spPr>
          <a:xfrm flipV="1">
            <a:off x="5733554" y="4077550"/>
            <a:ext cx="388950" cy="915731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1A1D3-99CC-9C48-3953-6DC58E31C37A}"/>
                  </a:ext>
                </a:extLst>
              </p:cNvPr>
              <p:cNvSpPr txBox="1"/>
              <p:nvPr/>
            </p:nvSpPr>
            <p:spPr>
              <a:xfrm>
                <a:off x="5650550" y="4275083"/>
                <a:ext cx="2181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1A1D3-99CC-9C48-3953-6DC58E31C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550" y="4275083"/>
                <a:ext cx="218137" cy="369332"/>
              </a:xfrm>
              <a:prstGeom prst="rect">
                <a:avLst/>
              </a:prstGeom>
              <a:blipFill>
                <a:blip r:embed="rId10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B82187-2FD3-C9C0-F396-95CF347EADEA}"/>
              </a:ext>
            </a:extLst>
          </p:cNvPr>
          <p:cNvCxnSpPr>
            <a:cxnSpLocks/>
          </p:cNvCxnSpPr>
          <p:nvPr/>
        </p:nvCxnSpPr>
        <p:spPr>
          <a:xfrm flipV="1">
            <a:off x="5730310" y="4093764"/>
            <a:ext cx="388950" cy="915731"/>
          </a:xfrm>
          <a:prstGeom prst="straightConnector1">
            <a:avLst/>
          </a:prstGeom>
          <a:ln w="101600">
            <a:solidFill>
              <a:schemeClr val="tx1">
                <a:alpha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453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08B3C2-7B2F-464C-A1A1-8A246EF8238E}"/>
              </a:ext>
            </a:extLst>
          </p:cNvPr>
          <p:cNvGrpSpPr/>
          <p:nvPr/>
        </p:nvGrpSpPr>
        <p:grpSpPr>
          <a:xfrm>
            <a:off x="7002484" y="532003"/>
            <a:ext cx="5189516" cy="3944994"/>
            <a:chOff x="7002484" y="532003"/>
            <a:chExt cx="5189516" cy="39449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B388C4-988F-CE45-A86C-C465C410222E}"/>
                </a:ext>
              </a:extLst>
            </p:cNvPr>
            <p:cNvGrpSpPr/>
            <p:nvPr/>
          </p:nvGrpSpPr>
          <p:grpSpPr>
            <a:xfrm>
              <a:off x="7002484" y="532003"/>
              <a:ext cx="5189516" cy="3944994"/>
              <a:chOff x="7002484" y="532003"/>
              <a:chExt cx="5189516" cy="394499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08CE1B2-3417-F24B-95FF-D19871E208D8}"/>
                  </a:ext>
                </a:extLst>
              </p:cNvPr>
              <p:cNvGrpSpPr/>
              <p:nvPr/>
            </p:nvGrpSpPr>
            <p:grpSpPr>
              <a:xfrm>
                <a:off x="7002484" y="532003"/>
                <a:ext cx="5189516" cy="3944994"/>
                <a:chOff x="3431969" y="532003"/>
                <a:chExt cx="6780810" cy="4512623"/>
              </a:xfrm>
            </p:grpSpPr>
            <p:pic>
              <p:nvPicPr>
                <p:cNvPr id="17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  <a:extLst>
                    <a:ext uri="{FF2B5EF4-FFF2-40B4-BE49-F238E27FC236}">
                      <a16:creationId xmlns:a16="http://schemas.microsoft.com/office/drawing/2014/main" id="{B9756CBF-7585-5A45-AD31-A1A564DAC6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36" t="20606" r="15108" b="13593"/>
                <a:stretch/>
              </p:blipFill>
              <p:spPr bwMode="auto">
                <a:xfrm>
                  <a:off x="3431969" y="532003"/>
                  <a:ext cx="6780810" cy="45126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D3B9ECD-56A9-1C44-9F1C-84215AD65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9253" y="3756956"/>
                  <a:ext cx="4926295" cy="283390"/>
                </a:xfrm>
                <a:prstGeom prst="straightConnector1">
                  <a:avLst/>
                </a:prstGeom>
                <a:ln w="101600">
                  <a:solidFill>
                    <a:schemeClr val="tx1">
                      <a:alpha val="4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/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7D24E1-3407-DC49-ABA6-5ED9AED7E62D}"/>
                </a:ext>
              </a:extLst>
            </p:cNvPr>
            <p:cNvSpPr/>
            <p:nvPr/>
          </p:nvSpPr>
          <p:spPr>
            <a:xfrm>
              <a:off x="10349705" y="19048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516FF-DB22-8F4E-B2ED-4CF25067139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Weeks 12/13 – Gibbs energy of a reaction mixture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516FF-DB22-8F4E-B2ED-4CF25067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5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259051-CCDC-BF4A-AD02-F5678B62EEE8}"/>
                  </a:ext>
                </a:extLst>
              </p:cNvPr>
              <p:cNvSpPr txBox="1"/>
              <p:nvPr/>
            </p:nvSpPr>
            <p:spPr>
              <a:xfrm>
                <a:off x="122149" y="635448"/>
                <a:ext cx="7226583" cy="5963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slope of the Gibbs energy along the reaction path told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forward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backward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is at equilibrium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equilibrium, there’s a certain ratio of B to A. That’s the equilibrium constant, 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259051-CCDC-BF4A-AD02-F5678B62E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9" y="635448"/>
                <a:ext cx="7226583" cy="5963364"/>
              </a:xfrm>
              <a:prstGeom prst="rect">
                <a:avLst/>
              </a:prstGeom>
              <a:blipFill>
                <a:blip r:embed="rId6"/>
                <a:stretch>
                  <a:fillRect l="-1404" t="-637" r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840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8E9AE-9487-7F4D-AA87-21ABF2CADA8C}"/>
                  </a:ext>
                </a:extLst>
              </p:cNvPr>
              <p:cNvSpPr txBox="1"/>
              <p:nvPr/>
            </p:nvSpPr>
            <p:spPr>
              <a:xfrm>
                <a:off x="5565883" y="851636"/>
                <a:ext cx="3388659" cy="94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8E9AE-9487-7F4D-AA87-21ABF2CAD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83" y="851636"/>
                <a:ext cx="3388659" cy="948914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ECFCE2E-5E97-7548-A479-859751690D95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45056"/>
            <a:ext cx="8698523" cy="6612490"/>
            <a:chOff x="2159000" y="-85589"/>
            <a:chExt cx="9207500" cy="69994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53FBF59-F93C-A545-8AED-8CE0BCCAE0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9000" y="-85589"/>
              <a:ext cx="9207500" cy="6999407"/>
              <a:chOff x="2417784" y="213696"/>
              <a:chExt cx="8555016" cy="6503398"/>
            </a:xfrm>
          </p:grpSpPr>
          <p:pic>
            <p:nvPicPr>
              <p:cNvPr id="1028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<a:extLst>
                  <a:ext uri="{FF2B5EF4-FFF2-40B4-BE49-F238E27FC236}">
                    <a16:creationId xmlns:a16="http://schemas.microsoft.com/office/drawing/2014/main" id="{5F32EA3B-DF0D-924D-B9C9-CDBCA68317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36" t="20606" r="15108" b="13593"/>
              <a:stretch/>
            </p:blipFill>
            <p:spPr bwMode="auto">
              <a:xfrm>
                <a:off x="2417784" y="213696"/>
                <a:ext cx="8555016" cy="6503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7599A9-F9DD-7147-97EC-9FCB4B3417A3}"/>
                  </a:ext>
                </a:extLst>
              </p:cNvPr>
              <p:cNvSpPr/>
              <p:nvPr/>
            </p:nvSpPr>
            <p:spPr>
              <a:xfrm>
                <a:off x="8101805" y="2438204"/>
                <a:ext cx="128888" cy="1255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E88372E-B28A-564D-92C3-345304677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597" y="2006286"/>
              <a:ext cx="303338" cy="34949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457930-B651-5544-AD10-08BB5A65CF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7857" y="2376159"/>
              <a:ext cx="427159" cy="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/>
              <p:nvPr/>
            </p:nvSpPr>
            <p:spPr>
              <a:xfrm>
                <a:off x="0" y="-3302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Weeks 12/13 – Chemical potentials – they’re just slopes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b="1" dirty="0"/>
                  <a:t> state space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02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B64A16-6F3C-974E-83AF-25FEAAC3F05C}"/>
                  </a:ext>
                </a:extLst>
              </p:cNvPr>
              <p:cNvSpPr txBox="1"/>
              <p:nvPr/>
            </p:nvSpPr>
            <p:spPr>
              <a:xfrm>
                <a:off x="8189407" y="1706574"/>
                <a:ext cx="3388659" cy="94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B64A16-6F3C-974E-83AF-25FEAAC3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07" y="1706574"/>
                <a:ext cx="3388659" cy="948914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/>
              <p:nvPr/>
            </p:nvSpPr>
            <p:spPr>
              <a:xfrm>
                <a:off x="3009974" y="1042817"/>
                <a:ext cx="3388659" cy="963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74" y="1042817"/>
                <a:ext cx="3388659" cy="963469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747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5081D7-EBBC-0945-B765-9BBBF518E64D}"/>
              </a:ext>
            </a:extLst>
          </p:cNvPr>
          <p:cNvGrpSpPr/>
          <p:nvPr/>
        </p:nvGrpSpPr>
        <p:grpSpPr>
          <a:xfrm>
            <a:off x="3317438" y="694870"/>
            <a:ext cx="3754123" cy="3068387"/>
            <a:chOff x="7002484" y="520128"/>
            <a:chExt cx="5189516" cy="3944994"/>
          </a:xfrm>
        </p:grpSpPr>
        <p:pic>
          <p:nvPicPr>
            <p:cNvPr id="11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<a:extLst>
                <a:ext uri="{FF2B5EF4-FFF2-40B4-BE49-F238E27FC236}">
                  <a16:creationId xmlns:a16="http://schemas.microsoft.com/office/drawing/2014/main" id="{EC2FCF19-422E-AB4D-BCD6-7B5BC8FADC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6" t="20606" r="15108" b="13593"/>
            <a:stretch/>
          </p:blipFill>
          <p:spPr bwMode="auto">
            <a:xfrm>
              <a:off x="7002484" y="520128"/>
              <a:ext cx="5189516" cy="39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/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D81728-FD76-684F-8C63-D4991F7B7A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  <a:blipFill>
                  <a:blip r:embed="rId3"/>
                  <a:stretch>
                    <a:fillRect r="-4167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84583" y="4278558"/>
                <a:ext cx="11436017" cy="1619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said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(you can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tables).</a:t>
                </a:r>
                <a:r>
                  <a:rPr lang="en-US" sz="2400" b="1" dirty="0"/>
                  <a:t> </a:t>
                </a:r>
                <a:r>
                  <a:rPr lang="en-US" sz="2400" dirty="0"/>
                  <a:t>Similar for B.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83" y="4278558"/>
                <a:ext cx="11436017" cy="1619098"/>
              </a:xfrm>
              <a:prstGeom prst="rect">
                <a:avLst/>
              </a:prstGeom>
              <a:blipFill>
                <a:blip r:embed="rId4"/>
                <a:stretch>
                  <a:fillRect l="-776"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967F2C-14E9-B844-8352-9387B315391B}"/>
              </a:ext>
            </a:extLst>
          </p:cNvPr>
          <p:cNvSpPr txBox="1"/>
          <p:nvPr/>
        </p:nvSpPr>
        <p:spPr>
          <a:xfrm>
            <a:off x="6012" y="0"/>
            <a:ext cx="12185987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Weeks 12/13 – The chemical potential formula (CPF) and equilibria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EEE8DB1-72E3-51F3-22B3-7CFC8DE7E8F5}"/>
              </a:ext>
            </a:extLst>
          </p:cNvPr>
          <p:cNvCxnSpPr>
            <a:cxnSpLocks/>
          </p:cNvCxnSpPr>
          <p:nvPr/>
        </p:nvCxnSpPr>
        <p:spPr>
          <a:xfrm flipH="1">
            <a:off x="3929974" y="2855552"/>
            <a:ext cx="2934112" cy="211294"/>
          </a:xfrm>
          <a:prstGeom prst="straightConnector1">
            <a:avLst/>
          </a:prstGeom>
          <a:ln w="101600">
            <a:solidFill>
              <a:schemeClr val="tx1">
                <a:alpha val="4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49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5081D7-EBBC-0945-B765-9BBBF518E64D}"/>
              </a:ext>
            </a:extLst>
          </p:cNvPr>
          <p:cNvGrpSpPr/>
          <p:nvPr/>
        </p:nvGrpSpPr>
        <p:grpSpPr>
          <a:xfrm>
            <a:off x="3317438" y="694870"/>
            <a:ext cx="3754123" cy="3068387"/>
            <a:chOff x="7002484" y="520128"/>
            <a:chExt cx="5189516" cy="3944994"/>
          </a:xfrm>
        </p:grpSpPr>
        <p:pic>
          <p:nvPicPr>
            <p:cNvPr id="11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<a:extLst>
                <a:ext uri="{FF2B5EF4-FFF2-40B4-BE49-F238E27FC236}">
                  <a16:creationId xmlns:a16="http://schemas.microsoft.com/office/drawing/2014/main" id="{EC2FCF19-422E-AB4D-BCD6-7B5BC8FADC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6" t="20606" r="15108" b="13593"/>
            <a:stretch/>
          </p:blipFill>
          <p:spPr bwMode="auto">
            <a:xfrm>
              <a:off x="7002484" y="520128"/>
              <a:ext cx="5189516" cy="39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/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55983" y="4168034"/>
                <a:ext cx="11436017" cy="2200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Defined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𝑮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Then, we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showed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anywhere along the reaction path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showed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at equilibrium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3" y="4168034"/>
                <a:ext cx="11436017" cy="2200731"/>
              </a:xfrm>
              <a:prstGeom prst="rect">
                <a:avLst/>
              </a:prstGeom>
              <a:blipFill>
                <a:blip r:embed="rId4"/>
                <a:stretch>
                  <a:fillRect l="-88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967F2C-14E9-B844-8352-9387B315391B}"/>
              </a:ext>
            </a:extLst>
          </p:cNvPr>
          <p:cNvSpPr txBox="1"/>
          <p:nvPr/>
        </p:nvSpPr>
        <p:spPr>
          <a:xfrm>
            <a:off x="6012" y="0"/>
            <a:ext cx="12185987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Weeks 12/13 – The chemical potential formula (CPF) and equilibria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227D2F2-3CCE-DA2C-AA34-B68F4AB38A3C}"/>
              </a:ext>
            </a:extLst>
          </p:cNvPr>
          <p:cNvCxnSpPr>
            <a:cxnSpLocks/>
          </p:cNvCxnSpPr>
          <p:nvPr/>
        </p:nvCxnSpPr>
        <p:spPr>
          <a:xfrm flipH="1">
            <a:off x="3929974" y="2855552"/>
            <a:ext cx="2934112" cy="211294"/>
          </a:xfrm>
          <a:prstGeom prst="straightConnector1">
            <a:avLst/>
          </a:prstGeom>
          <a:ln w="101600">
            <a:solidFill>
              <a:schemeClr val="tx1">
                <a:alpha val="4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864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Weeks 12/13 – </a:t>
                </a:r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/>
                  <a:t>depends on reaction stoichiometry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1BF81-E7B2-D54A-966B-D16461631DA7}"/>
                  </a:ext>
                </a:extLst>
              </p:cNvPr>
              <p:cNvSpPr/>
              <p:nvPr/>
            </p:nvSpPr>
            <p:spPr>
              <a:xfrm>
                <a:off x="110491" y="521523"/>
                <a:ext cx="12081509" cy="4050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What if the reaction path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→2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? </a:t>
                </a:r>
              </a:p>
              <a:p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 As before, at equilibrium we know that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with particular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, hence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Which means … that if you measure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in the lab, you can figure out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1BF81-E7B2-D54A-966B-D16461631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1" y="521523"/>
                <a:ext cx="12081509" cy="4050148"/>
              </a:xfrm>
              <a:prstGeom prst="rect">
                <a:avLst/>
              </a:prstGeom>
              <a:blipFill>
                <a:blip r:embed="rId3"/>
                <a:stretch>
                  <a:fillRect l="-839" t="-940" r="-105" b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49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9 – The isobaric thermal expansivity,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735107" y="604494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07" y="604494"/>
                <a:ext cx="10381129" cy="693138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846291"/>
                <a:ext cx="8591214" cy="3903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That means the relative change in volume is </a:t>
                </a:r>
                <a:endParaRPr lang="en-US" sz="2400" dirty="0"/>
              </a:p>
              <a:p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dirty="0"/>
                  <a:t>For an </a:t>
                </a:r>
                <a:r>
                  <a:rPr lang="en-US" sz="2400" b="1" dirty="0"/>
                  <a:t>ideal gas</a:t>
                </a:r>
                <a:r>
                  <a:rPr lang="en-US" sz="2400" dirty="0"/>
                  <a:t>, we also got an algebraic expression: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846291"/>
                <a:ext cx="8591214" cy="3903313"/>
              </a:xfrm>
              <a:prstGeom prst="rect">
                <a:avLst/>
              </a:prstGeom>
              <a:blipFill>
                <a:blip r:embed="rId4"/>
                <a:stretch>
                  <a:fillRect l="-1182" t="-974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/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/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A568C3-66A6-7C4F-B2B0-B9CDC5E18419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387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12/13 – A generalization of the CPF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572027"/>
                <a:ext cx="11806878" cy="4561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of the substance A – the Gibbs energy of a pure, unmixed substance in what we have been calling its standard state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takes into account the mixing or dilution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generic name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defined as the substance’s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activity</a:t>
                </a:r>
                <a:r>
                  <a:rPr lang="en-US" sz="2400" dirty="0">
                    <a:ea typeface="Cambria Math" panose="02040503050406030204" pitchFamily="18" charset="0"/>
                  </a:rPr>
                  <a:t>: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solute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(concentration of A),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bar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(partial pressure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solvent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(mole fraction of A)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572027"/>
                <a:ext cx="11806878" cy="4561698"/>
              </a:xfrm>
              <a:prstGeom prst="rect">
                <a:avLst/>
              </a:prstGeom>
              <a:blipFill>
                <a:blip r:embed="rId2"/>
                <a:stretch>
                  <a:fillRect l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534737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06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12/13 – A generalization of the CPF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572027"/>
                <a:ext cx="11806878" cy="5792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of the substance A – the Gibbs energy of a pure, unmixed substance in what we have been calling its standard state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takes into account the mixing or dilution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generic name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defined as the substance’s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activity</a:t>
                </a:r>
                <a:r>
                  <a:rPr lang="en-US" sz="2400" dirty="0">
                    <a:ea typeface="Cambria Math" panose="02040503050406030204" pitchFamily="18" charset="0"/>
                  </a:rPr>
                  <a:t>: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solute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(concentration of A),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bar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(partial pressure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solvent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(mole fraction of A)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In case you run into it</a:t>
                </a:r>
                <a:r>
                  <a:rPr lang="en-US" sz="2400" dirty="0">
                    <a:ea typeface="Cambria Math" panose="02040503050406030204" pitchFamily="18" charset="0"/>
                  </a:rPr>
                  <a:t>: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thermodynamicists</a:t>
                </a:r>
                <a:r>
                  <a:rPr lang="en-US" sz="2400" dirty="0">
                    <a:ea typeface="Cambria Math" panose="02040503050406030204" pitchFamily="18" charset="0"/>
                  </a:rPr>
                  <a:t> like 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fudge</a:t>
                </a:r>
                <a:r>
                  <a:rPr lang="en-US" sz="2400" dirty="0">
                    <a:ea typeface="Cambria Math" panose="02040503050406030204" pitchFamily="18" charset="0"/>
                  </a:rPr>
                  <a:t> those definitions 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force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to be equal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 So for example they’ll say (for a solute)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fudge factor.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572027"/>
                <a:ext cx="11806878" cy="5792932"/>
              </a:xfrm>
              <a:prstGeom prst="rect">
                <a:avLst/>
              </a:prstGeom>
              <a:blipFill>
                <a:blip r:embed="rId2"/>
                <a:stretch>
                  <a:fillRect l="-860" r="-645" b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534737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000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DF843-205B-F840-BA40-84641893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5" y="1201921"/>
            <a:ext cx="4404801" cy="4072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4A9B2-AB9A-054F-91B5-F0B5A97413DA}"/>
                  </a:ext>
                </a:extLst>
              </p:cNvPr>
              <p:cNvSpPr txBox="1"/>
              <p:nvPr/>
            </p:nvSpPr>
            <p:spPr>
              <a:xfrm>
                <a:off x="180474" y="1084127"/>
                <a:ext cx="8761846" cy="4689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In going from A to B, it must be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Then you showed how this led to </a:t>
                </a:r>
                <a:r>
                  <a:rPr lang="en-US" sz="2400" b="1" dirty="0"/>
                  <a:t>Clapeyron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4A9B2-AB9A-054F-91B5-F0B5A974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4" y="1084127"/>
                <a:ext cx="8761846" cy="4689745"/>
              </a:xfrm>
              <a:prstGeom prst="rect">
                <a:avLst/>
              </a:prstGeom>
              <a:blipFill>
                <a:blip r:embed="rId3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39620E-EB7C-6C42-8118-FFA18C8C7D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Weeks 12/13 – Derivation of the Clapeyron equation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E9EC13-BF96-1E4B-BF4F-04B5328F8915}"/>
              </a:ext>
            </a:extLst>
          </p:cNvPr>
          <p:cNvGrpSpPr/>
          <p:nvPr/>
        </p:nvGrpSpPr>
        <p:grpSpPr>
          <a:xfrm>
            <a:off x="9599651" y="1412805"/>
            <a:ext cx="625642" cy="1014102"/>
            <a:chOff x="7727031" y="3134725"/>
            <a:chExt cx="625642" cy="101410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2CE9BD5-78D8-4143-A596-DA90EAD01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2032" y="3470949"/>
              <a:ext cx="175640" cy="34165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CD5B8A-5329-8448-905C-51E31E9061CE}"/>
                </a:ext>
              </a:extLst>
            </p:cNvPr>
            <p:cNvSpPr txBox="1"/>
            <p:nvPr/>
          </p:nvSpPr>
          <p:spPr>
            <a:xfrm>
              <a:off x="8039852" y="3781705"/>
              <a:ext cx="312821" cy="36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1CEA7-BFA3-774B-AA67-1A8F13E5C566}"/>
                </a:ext>
              </a:extLst>
            </p:cNvPr>
            <p:cNvSpPr txBox="1"/>
            <p:nvPr/>
          </p:nvSpPr>
          <p:spPr>
            <a:xfrm>
              <a:off x="7727031" y="3134725"/>
              <a:ext cx="312821" cy="36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569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1C9BBC-95DD-BD4F-8375-FD3C560B899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12/13 – CPF and osmosis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1D30B5-B7DE-674C-A90D-8FCC3C292EE2}"/>
              </a:ext>
            </a:extLst>
          </p:cNvPr>
          <p:cNvGrpSpPr/>
          <p:nvPr/>
        </p:nvGrpSpPr>
        <p:grpSpPr>
          <a:xfrm>
            <a:off x="714894" y="1183512"/>
            <a:ext cx="3921963" cy="2204571"/>
            <a:chOff x="714894" y="1183512"/>
            <a:chExt cx="3921963" cy="220457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D2F7FE-6736-F340-9D41-8B917765170B}"/>
                </a:ext>
              </a:extLst>
            </p:cNvPr>
            <p:cNvGrpSpPr/>
            <p:nvPr/>
          </p:nvGrpSpPr>
          <p:grpSpPr>
            <a:xfrm>
              <a:off x="714894" y="1183512"/>
              <a:ext cx="3921963" cy="2204571"/>
              <a:chOff x="6774873" y="858982"/>
              <a:chExt cx="3921963" cy="220457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5E26C57-1E72-2D4D-A10F-0E304A06E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4873" y="858982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7523A22-86C8-2248-8FBC-CCD87099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4873" y="3041780"/>
                <a:ext cx="391800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8D50771-AE36-FA40-BE6F-AF5F1964F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836" y="880755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5755C20-0CEB-0944-835A-E6FC84524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4534" y="880755"/>
                <a:ext cx="0" cy="2182798"/>
              </a:xfrm>
              <a:prstGeom prst="line">
                <a:avLst/>
              </a:prstGeom>
              <a:ln w="190500">
                <a:solidFill>
                  <a:schemeClr val="tx1">
                    <a:alpha val="3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14EB00D-6395-4E4C-8322-0A34B2BC1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801" y="2069529"/>
                <a:ext cx="1785532" cy="21086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9A70CAD5-F5C4-F642-8FC8-73778A2C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736" y="2169680"/>
                <a:ext cx="1909661" cy="12700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/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solute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/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pure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736026-AECA-7046-BEEA-67CB6A52A9E6}"/>
                </a:ext>
              </a:extLst>
            </p:cNvPr>
            <p:cNvSpPr txBox="1"/>
            <p:nvPr/>
          </p:nvSpPr>
          <p:spPr>
            <a:xfrm>
              <a:off x="3461821" y="1593300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D2DA1C7-5F25-D24B-9F7D-E32130048DE2}"/>
                </a:ext>
              </a:extLst>
            </p:cNvPr>
            <p:cNvSpPr txBox="1"/>
            <p:nvPr/>
          </p:nvSpPr>
          <p:spPr>
            <a:xfrm>
              <a:off x="799699" y="1852066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E4D7EF-553B-BF41-B548-0ECF90491DF4}"/>
              </a:ext>
            </a:extLst>
          </p:cNvPr>
          <p:cNvSpPr txBox="1"/>
          <p:nvPr/>
        </p:nvSpPr>
        <p:spPr>
          <a:xfrm>
            <a:off x="0" y="396349"/>
            <a:ext cx="11489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Chamber X is a 1 </a:t>
            </a:r>
            <a:r>
              <a:rPr lang="en-US" sz="2400" u="sng" dirty="0"/>
              <a:t>M</a:t>
            </a:r>
            <a:r>
              <a:rPr lang="en-US" sz="2400" dirty="0"/>
              <a:t> solution of NaCl(</a:t>
            </a:r>
            <a:r>
              <a:rPr lang="en-US" sz="2400" dirty="0" err="1"/>
              <a:t>aq</a:t>
            </a:r>
            <a:r>
              <a:rPr lang="en-US" sz="2400" dirty="0"/>
              <a:t>). Chamber Y is pure water.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D1DE9C-17CE-49E0-B8DD-5E4FC24D98C6}"/>
                  </a:ext>
                </a:extLst>
              </p:cNvPr>
              <p:cNvSpPr txBox="1"/>
              <p:nvPr/>
            </p:nvSpPr>
            <p:spPr>
              <a:xfrm>
                <a:off x="555511" y="3729285"/>
                <a:ext cx="107691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direction does your intuition tell you is the direction of spontaneous change?</a:t>
                </a:r>
              </a:p>
              <a:p>
                <a:r>
                  <a:rPr lang="en-US" sz="2400" dirty="0"/>
                  <a:t>That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D1DE9C-17CE-49E0-B8DD-5E4FC24D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1" y="3729285"/>
                <a:ext cx="10769137" cy="830997"/>
              </a:xfrm>
              <a:prstGeom prst="rect">
                <a:avLst/>
              </a:prstGeom>
              <a:blipFill>
                <a:blip r:embed="rId5"/>
                <a:stretch>
                  <a:fillRect l="-824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AAE56D-00BB-FC01-D3FD-F3AA1890AA58}"/>
              </a:ext>
            </a:extLst>
          </p:cNvPr>
          <p:cNvCxnSpPr>
            <a:cxnSpLocks/>
          </p:cNvCxnSpPr>
          <p:nvPr/>
        </p:nvCxnSpPr>
        <p:spPr>
          <a:xfrm>
            <a:off x="2123378" y="2971505"/>
            <a:ext cx="1018609" cy="0"/>
          </a:xfrm>
          <a:prstGeom prst="straightConnector1">
            <a:avLst/>
          </a:prstGeom>
          <a:ln w="635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3B18B4-A10B-5D78-1E46-659BD8C5B72C}"/>
              </a:ext>
            </a:extLst>
          </p:cNvPr>
          <p:cNvGrpSpPr/>
          <p:nvPr/>
        </p:nvGrpSpPr>
        <p:grpSpPr>
          <a:xfrm>
            <a:off x="1351444" y="1311180"/>
            <a:ext cx="669019" cy="1086377"/>
            <a:chOff x="1351444" y="1311180"/>
            <a:chExt cx="669019" cy="1086377"/>
          </a:xfrm>
        </p:grpSpPr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89DBA466-FFBD-0920-16DE-1DC14CD74559}"/>
                </a:ext>
              </a:extLst>
            </p:cNvPr>
            <p:cNvSpPr/>
            <p:nvPr/>
          </p:nvSpPr>
          <p:spPr>
            <a:xfrm>
              <a:off x="1351444" y="1766749"/>
              <a:ext cx="637376" cy="630808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7096C3-BE67-3830-4E7F-90820C945B3F}"/>
                    </a:ext>
                  </a:extLst>
                </p:cNvPr>
                <p:cNvSpPr txBox="1"/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7096C3-BE67-3830-4E7F-90820C945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9B0AE9-CD48-1E75-C98A-B16C4919BEA9}"/>
                  </a:ext>
                </a:extLst>
              </p:cNvPr>
              <p:cNvSpPr txBox="1"/>
              <p:nvPr/>
            </p:nvSpPr>
            <p:spPr>
              <a:xfrm>
                <a:off x="4966743" y="2045245"/>
                <a:ext cx="6958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We could apply </a:t>
                </a:r>
                <a:r>
                  <a:rPr lang="en-US" sz="2400" b="1" i="1" dirty="0"/>
                  <a:t>extra pressure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i="1" dirty="0"/>
                  <a:t>to compensate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9B0AE9-CD48-1E75-C98A-B16C4919B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43" y="2045245"/>
                <a:ext cx="6958975" cy="461665"/>
              </a:xfrm>
              <a:prstGeom prst="rect">
                <a:avLst/>
              </a:prstGeom>
              <a:blipFill>
                <a:blip r:embed="rId7"/>
                <a:stretch>
                  <a:fillRect l="-1460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687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1C9BBC-95DD-BD4F-8375-FD3C560B899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12/13 – CPF and osmosis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1D30B5-B7DE-674C-A90D-8FCC3C292EE2}"/>
              </a:ext>
            </a:extLst>
          </p:cNvPr>
          <p:cNvGrpSpPr/>
          <p:nvPr/>
        </p:nvGrpSpPr>
        <p:grpSpPr>
          <a:xfrm>
            <a:off x="714894" y="1183512"/>
            <a:ext cx="3921963" cy="2204571"/>
            <a:chOff x="714894" y="1183512"/>
            <a:chExt cx="3921963" cy="220457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D2F7FE-6736-F340-9D41-8B917765170B}"/>
                </a:ext>
              </a:extLst>
            </p:cNvPr>
            <p:cNvGrpSpPr/>
            <p:nvPr/>
          </p:nvGrpSpPr>
          <p:grpSpPr>
            <a:xfrm>
              <a:off x="714894" y="1183512"/>
              <a:ext cx="3921963" cy="2204571"/>
              <a:chOff x="6774873" y="858982"/>
              <a:chExt cx="3921963" cy="220457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5E26C57-1E72-2D4D-A10F-0E304A06E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4873" y="858982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7523A22-86C8-2248-8FBC-CCD87099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4873" y="3041780"/>
                <a:ext cx="391800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8D50771-AE36-FA40-BE6F-AF5F1964F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836" y="880755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5755C20-0CEB-0944-835A-E6FC84524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4534" y="880755"/>
                <a:ext cx="0" cy="2182798"/>
              </a:xfrm>
              <a:prstGeom prst="line">
                <a:avLst/>
              </a:prstGeom>
              <a:ln w="190500">
                <a:solidFill>
                  <a:schemeClr val="tx1">
                    <a:alpha val="3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14EB00D-6395-4E4C-8322-0A34B2BC1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801" y="2108718"/>
                <a:ext cx="1785532" cy="21086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9A70CAD5-F5C4-F642-8FC8-73778A2C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736" y="2130491"/>
                <a:ext cx="1909661" cy="12700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/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solute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/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pure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736026-AECA-7046-BEEA-67CB6A52A9E6}"/>
                </a:ext>
              </a:extLst>
            </p:cNvPr>
            <p:cNvSpPr txBox="1"/>
            <p:nvPr/>
          </p:nvSpPr>
          <p:spPr>
            <a:xfrm>
              <a:off x="3461821" y="1593300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E4D7EF-553B-BF41-B548-0ECF90491DF4}"/>
              </a:ext>
            </a:extLst>
          </p:cNvPr>
          <p:cNvSpPr txBox="1"/>
          <p:nvPr/>
        </p:nvSpPr>
        <p:spPr>
          <a:xfrm>
            <a:off x="0" y="396349"/>
            <a:ext cx="11489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Chamber X is a 1 </a:t>
            </a:r>
            <a:r>
              <a:rPr lang="en-US" sz="2400" u="sng" dirty="0"/>
              <a:t>M</a:t>
            </a:r>
            <a:r>
              <a:rPr lang="en-US" sz="2400" dirty="0"/>
              <a:t> solution of NaCl(</a:t>
            </a:r>
            <a:r>
              <a:rPr lang="en-US" sz="2400" dirty="0" err="1"/>
              <a:t>aq</a:t>
            </a:r>
            <a:r>
              <a:rPr lang="en-US" sz="2400" dirty="0"/>
              <a:t>). Chamber Y is pure water.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AAE56D-00BB-FC01-D3FD-F3AA1890AA58}"/>
              </a:ext>
            </a:extLst>
          </p:cNvPr>
          <p:cNvCxnSpPr>
            <a:cxnSpLocks/>
          </p:cNvCxnSpPr>
          <p:nvPr/>
        </p:nvCxnSpPr>
        <p:spPr>
          <a:xfrm>
            <a:off x="2123378" y="2971505"/>
            <a:ext cx="1018609" cy="0"/>
          </a:xfrm>
          <a:prstGeom prst="straightConnector1">
            <a:avLst/>
          </a:prstGeom>
          <a:ln w="635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3D720B-DF5D-7877-E0E9-88EEAD05477B}"/>
              </a:ext>
            </a:extLst>
          </p:cNvPr>
          <p:cNvGrpSpPr/>
          <p:nvPr/>
        </p:nvGrpSpPr>
        <p:grpSpPr>
          <a:xfrm>
            <a:off x="1351444" y="1311180"/>
            <a:ext cx="669019" cy="1125566"/>
            <a:chOff x="1351444" y="1311180"/>
            <a:chExt cx="669019" cy="1125566"/>
          </a:xfrm>
        </p:grpSpPr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7CFC0EDA-BD09-841F-4073-955971C773E2}"/>
                </a:ext>
              </a:extLst>
            </p:cNvPr>
            <p:cNvSpPr/>
            <p:nvPr/>
          </p:nvSpPr>
          <p:spPr>
            <a:xfrm>
              <a:off x="1351444" y="1805938"/>
              <a:ext cx="637376" cy="630808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3A4FA8-FEFD-93E8-BA04-3FB6082B49EC}"/>
                    </a:ext>
                  </a:extLst>
                </p:cNvPr>
                <p:cNvSpPr txBox="1"/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3A4FA8-FEFD-93E8-BA04-3FB6082B4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485983-12FE-E383-4606-05509300A75E}"/>
              </a:ext>
            </a:extLst>
          </p:cNvPr>
          <p:cNvSpPr txBox="1"/>
          <p:nvPr/>
        </p:nvSpPr>
        <p:spPr>
          <a:xfrm>
            <a:off x="799699" y="1852066"/>
            <a:ext cx="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BCEA-FD31-058F-2123-607988B25681}"/>
              </a:ext>
            </a:extLst>
          </p:cNvPr>
          <p:cNvCxnSpPr>
            <a:cxnSpLocks/>
          </p:cNvCxnSpPr>
          <p:nvPr/>
        </p:nvCxnSpPr>
        <p:spPr>
          <a:xfrm>
            <a:off x="2123378" y="2750987"/>
            <a:ext cx="1018609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9C8C47-ACA6-5FA3-6696-3C83B7B0450C}"/>
                  </a:ext>
                </a:extLst>
              </p:cNvPr>
              <p:cNvSpPr txBox="1"/>
              <p:nvPr/>
            </p:nvSpPr>
            <p:spPr>
              <a:xfrm>
                <a:off x="4966743" y="2045245"/>
                <a:ext cx="69589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exactly compensates, we call it the </a:t>
                </a:r>
                <a:r>
                  <a:rPr lang="en-US" sz="2400" b="1" i="1" dirty="0">
                    <a:solidFill>
                      <a:schemeClr val="tx1"/>
                    </a:solidFill>
                  </a:rPr>
                  <a:t>osmotic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i="1" dirty="0">
                    <a:solidFill>
                      <a:schemeClr val="tx1"/>
                    </a:solidFill>
                  </a:rPr>
                  <a:t>pressure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 of solution X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9C8C47-ACA6-5FA3-6696-3C83B7B0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43" y="2045245"/>
                <a:ext cx="6958975" cy="830997"/>
              </a:xfrm>
              <a:prstGeom prst="rect">
                <a:avLst/>
              </a:prstGeom>
              <a:blipFill>
                <a:blip r:embed="rId5"/>
                <a:stretch>
                  <a:fillRect l="-146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723854B1-CB78-17DC-6355-43E9E50DC535}"/>
              </a:ext>
            </a:extLst>
          </p:cNvPr>
          <p:cNvGrpSpPr/>
          <p:nvPr/>
        </p:nvGrpSpPr>
        <p:grpSpPr>
          <a:xfrm>
            <a:off x="396122" y="3888401"/>
            <a:ext cx="6539022" cy="2822119"/>
            <a:chOff x="396122" y="3888401"/>
            <a:chExt cx="6539022" cy="2822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3B346F2-6879-9655-089B-1941653CDD3A}"/>
                    </a:ext>
                  </a:extLst>
                </p:cNvPr>
                <p:cNvSpPr txBox="1"/>
                <p:nvPr/>
              </p:nvSpPr>
              <p:spPr>
                <a:xfrm>
                  <a:off x="396122" y="3888401"/>
                  <a:ext cx="6539022" cy="2822119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/>
                    <a:t>Analysis</a:t>
                  </a:r>
                  <a:r>
                    <a:rPr lang="en-US" sz="2400" dirty="0"/>
                    <a:t> (which comes from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𝑑𝐺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𝑆𝑑𝑇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𝑉𝑑𝑃</m:t>
                      </m:r>
                    </m:oMath>
                  </a14:m>
                  <a:r>
                    <a:rPr lang="en-US" sz="2400" dirty="0"/>
                    <a:t>):</a:t>
                  </a:r>
                </a:p>
                <a:p>
                  <a:endParaRPr lang="en-US" sz="2400" dirty="0"/>
                </a:p>
                <a:p>
                  <a:r>
                    <a:rPr lang="en-US" sz="2400" b="1" dirty="0">
                      <a:solidFill>
                        <a:srgbClr val="7030A0"/>
                      </a:solidFill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𝑹𝑻𝒍𝒏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a14:m>
                  <a:r>
                    <a:rPr lang="en-US" sz="2400" b="1" dirty="0">
                      <a:solidFill>
                        <a:srgbClr val="7030A0"/>
                      </a:solidFill>
                    </a:rPr>
                    <a:t> </a:t>
                  </a:r>
                </a:p>
                <a:p>
                  <a:r>
                    <a:rPr lang="en-US" sz="2400" b="1" dirty="0">
                      <a:solidFill>
                        <a:srgbClr val="7030A0"/>
                      </a:solidFill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</m:oMath>
                  </a14:m>
                  <a:r>
                    <a:rPr lang="en-US" sz="2400" dirty="0"/>
                    <a:t> </a:t>
                  </a:r>
                  <a:endParaRPr lang="en-US" sz="2400" b="1" dirty="0">
                    <a:solidFill>
                      <a:srgbClr val="7030A0"/>
                    </a:solidFill>
                  </a:endParaRPr>
                </a:p>
                <a:p>
                  <a:endParaRPr lang="en-US" sz="2400" b="1" dirty="0">
                    <a:solidFill>
                      <a:srgbClr val="7030A0"/>
                    </a:solidFill>
                  </a:endParaRPr>
                </a:p>
                <a:p>
                  <a:r>
                    <a:rPr lang="en-US" sz="2400" dirty="0"/>
                    <a:t>where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lang="en-US" sz="2400" dirty="0"/>
                    <a:t> is the volume of one mole of water. We could solve this to find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a14:m>
                  <a:r>
                    <a:rPr lang="en-US" sz="2400" dirty="0">
                      <a:ea typeface="Cambria Math" panose="02040503050406030204" pitchFamily="18" charset="0"/>
                    </a:rPr>
                    <a:t>, if we knew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a14:m>
                  <a:r>
                    <a:rPr lang="en-US" sz="2400" dirty="0">
                      <a:ea typeface="Cambria Math" panose="02040503050406030204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EE8388-8D39-8574-A04C-88C8C3AEA4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22" y="3888401"/>
                  <a:ext cx="6539022" cy="2822119"/>
                </a:xfrm>
                <a:prstGeom prst="rect">
                  <a:avLst/>
                </a:prstGeom>
                <a:blipFill>
                  <a:blip r:embed="rId6"/>
                  <a:stretch>
                    <a:fillRect l="-1354" t="-893" b="-2679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28C44A55-568B-0886-343B-9860A4F31828}"/>
                </a:ext>
              </a:extLst>
            </p:cNvPr>
            <p:cNvSpPr/>
            <p:nvPr/>
          </p:nvSpPr>
          <p:spPr>
            <a:xfrm>
              <a:off x="1260883" y="4651605"/>
              <a:ext cx="5473052" cy="1017270"/>
            </a:xfrm>
            <a:prstGeom prst="frame">
              <a:avLst>
                <a:gd name="adj1" fmla="val 23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D5C3AD-66F9-700F-82BA-6C80DECD2A26}"/>
                  </a:ext>
                </a:extLst>
              </p:cNvPr>
              <p:cNvSpPr txBox="1"/>
              <p:nvPr/>
            </p:nvSpPr>
            <p:spPr>
              <a:xfrm>
                <a:off x="7315200" y="4144948"/>
                <a:ext cx="4625836" cy="21404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sz="2400" dirty="0"/>
                  <a:t>, we need to know that pure water has a concentration of 55.6 </a:t>
                </a:r>
                <a:r>
                  <a:rPr lang="en-US" sz="2400" u="sng" dirty="0"/>
                  <a:t>M</a:t>
                </a:r>
                <a:r>
                  <a:rPr lang="en-US" sz="2400" dirty="0"/>
                  <a:t>, so in 1 </a:t>
                </a:r>
                <a:r>
                  <a:rPr lang="en-US" sz="2400" u="sng" dirty="0"/>
                  <a:t>M</a:t>
                </a:r>
                <a:r>
                  <a:rPr lang="en-US" sz="2400" dirty="0"/>
                  <a:t> NaCl(</a:t>
                </a:r>
                <a:r>
                  <a:rPr lang="en-US" sz="2400" dirty="0" err="1"/>
                  <a:t>aq</a:t>
                </a:r>
                <a:r>
                  <a:rPr lang="en-US" sz="2400" dirty="0"/>
                  <a:t>),  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𝟗𝟔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D5C3AD-66F9-700F-82BA-6C80DECD2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144948"/>
                <a:ext cx="4625836" cy="2140458"/>
              </a:xfrm>
              <a:prstGeom prst="rect">
                <a:avLst/>
              </a:prstGeom>
              <a:blipFill>
                <a:blip r:embed="rId7"/>
                <a:stretch>
                  <a:fillRect l="-1913" t="-1170" r="-109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31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12/13 – Gibbs-Helmholtz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58EE2-1B08-74FE-4BA2-6B39C2D2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81" y="5537161"/>
            <a:ext cx="6880654" cy="1148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C0457AE-4910-B7D2-5806-60ED31B55E7C}"/>
              </a:ext>
            </a:extLst>
          </p:cNvPr>
          <p:cNvGrpSpPr/>
          <p:nvPr/>
        </p:nvGrpSpPr>
        <p:grpSpPr>
          <a:xfrm>
            <a:off x="135040" y="512428"/>
            <a:ext cx="5960960" cy="4771939"/>
            <a:chOff x="2931509" y="590892"/>
            <a:chExt cx="5960960" cy="47719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62552E-A520-D692-0177-A64E89D3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1509" y="590892"/>
              <a:ext cx="5960960" cy="477193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AB0D895-AAE9-F814-73CF-C2643B61DC1A}"/>
                </a:ext>
              </a:extLst>
            </p:cNvPr>
            <p:cNvCxnSpPr/>
            <p:nvPr/>
          </p:nvCxnSpPr>
          <p:spPr>
            <a:xfrm flipV="1">
              <a:off x="4670854" y="2026508"/>
              <a:ext cx="0" cy="140249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470BB-675D-B2F8-7675-D9C42DBABF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5179" y="3756454"/>
              <a:ext cx="0" cy="553995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3D6D2F6-4E55-078B-38C4-6A43BAD4332E}"/>
                    </a:ext>
                  </a:extLst>
                </p:cNvPr>
                <p:cNvSpPr txBox="1"/>
                <p:nvPr/>
              </p:nvSpPr>
              <p:spPr>
                <a:xfrm>
                  <a:off x="4386649" y="3429000"/>
                  <a:ext cx="63019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3D6D2F6-4E55-078B-38C4-6A43BAD433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649" y="3429000"/>
                  <a:ext cx="630194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9E9030-B449-43BF-BA69-55EDB33F5407}"/>
                    </a:ext>
                  </a:extLst>
                </p:cNvPr>
                <p:cNvSpPr txBox="1"/>
                <p:nvPr/>
              </p:nvSpPr>
              <p:spPr>
                <a:xfrm>
                  <a:off x="7004224" y="4411027"/>
                  <a:ext cx="630194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9E9030-B449-43BF-BA69-55EDB33F5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224" y="4411027"/>
                  <a:ext cx="630194" cy="553998"/>
                </a:xfrm>
                <a:prstGeom prst="rect">
                  <a:avLst/>
                </a:prstGeom>
                <a:blipFill>
                  <a:blip r:embed="rId6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8B8B24A-4482-2E8A-7126-2963CC460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365" y="781866"/>
            <a:ext cx="6649995" cy="585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262585-1B3D-1426-DCDD-74684143D9E2}"/>
                  </a:ext>
                </a:extLst>
              </p:cNvPr>
              <p:cNvSpPr txBox="1"/>
              <p:nvPr/>
            </p:nvSpPr>
            <p:spPr>
              <a:xfrm>
                <a:off x="5947101" y="1948044"/>
                <a:ext cx="619815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look up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lang="en-US" sz="2400" dirty="0"/>
                  <a:t> at standard temperature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=298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), but what is it at a other temperatures (say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=400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)?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Gibbs-Helmholtz allows us to make a prediction subject only to the assumption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lang="en-US" sz="2400" dirty="0"/>
                  <a:t> is constant over the desired temperature range (which is often a pretty good assumption).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262585-1B3D-1426-DCDD-74684143D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101" y="1948044"/>
                <a:ext cx="6198153" cy="3046988"/>
              </a:xfrm>
              <a:prstGeom prst="rect">
                <a:avLst/>
              </a:prstGeom>
              <a:blipFill>
                <a:blip r:embed="rId8"/>
                <a:stretch>
                  <a:fillRect l="-1636" t="-1245" r="-409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465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220212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4786441" y="1772721"/>
            <a:ext cx="72393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Compared to the liquid surface, how do we know that the </a:t>
            </a:r>
            <a:r>
              <a:rPr lang="en-US" sz="2400" b="1" dirty="0"/>
              <a:t>gas</a:t>
            </a:r>
            <a:r>
              <a:rPr lang="en-US" sz="2400" dirty="0"/>
              <a:t> surface must be 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steeper</a:t>
            </a:r>
            <a:r>
              <a:rPr lang="en-US" sz="2400" dirty="0"/>
              <a:t> in the </a:t>
            </a:r>
            <a:r>
              <a:rPr lang="en-US" sz="2400" b="1" dirty="0"/>
              <a:t>pressure</a:t>
            </a:r>
            <a:r>
              <a:rPr lang="en-US" sz="2400" dirty="0"/>
              <a:t> direction?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steeper</a:t>
            </a:r>
            <a:r>
              <a:rPr lang="en-US" sz="2400" dirty="0"/>
              <a:t> in the </a:t>
            </a:r>
            <a:r>
              <a:rPr lang="en-US" sz="2400" b="1" dirty="0"/>
              <a:t>temperature</a:t>
            </a:r>
            <a:r>
              <a:rPr lang="en-US" sz="2400" dirty="0"/>
              <a:t> direction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93735A-6FB4-6665-2F28-63D9A1642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880" y="3996415"/>
            <a:ext cx="3204099" cy="2644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32548-18E2-6ECB-12E2-9DAB3C9BF2B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620225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3FBF59-F93C-A545-8AED-8CE0BCCAE095}"/>
              </a:ext>
            </a:extLst>
          </p:cNvPr>
          <p:cNvGrpSpPr>
            <a:grpSpLocks noChangeAspect="1"/>
          </p:cNvGrpSpPr>
          <p:nvPr/>
        </p:nvGrpSpPr>
        <p:grpSpPr>
          <a:xfrm>
            <a:off x="178737" y="1122852"/>
            <a:ext cx="6424106" cy="4883512"/>
            <a:chOff x="2417784" y="213696"/>
            <a:chExt cx="8555016" cy="6503398"/>
          </a:xfrm>
        </p:grpSpPr>
        <p:pic>
          <p:nvPicPr>
            <p:cNvPr id="1028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<a:extLst>
                <a:ext uri="{FF2B5EF4-FFF2-40B4-BE49-F238E27FC236}">
                  <a16:creationId xmlns:a16="http://schemas.microsoft.com/office/drawing/2014/main" id="{5F32EA3B-DF0D-924D-B9C9-CDBCA68317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6" t="20606" r="15108" b="13593"/>
            <a:stretch/>
          </p:blipFill>
          <p:spPr bwMode="auto">
            <a:xfrm>
              <a:off x="2417784" y="213696"/>
              <a:ext cx="8555016" cy="6503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7599A9-F9DD-7147-97EC-9FCB4B3417A3}"/>
                </a:ext>
              </a:extLst>
            </p:cNvPr>
            <p:cNvSpPr/>
            <p:nvPr/>
          </p:nvSpPr>
          <p:spPr>
            <a:xfrm>
              <a:off x="8101805" y="24382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/>
              <p:nvPr/>
            </p:nvSpPr>
            <p:spPr>
              <a:xfrm>
                <a:off x="6622731" y="1328593"/>
                <a:ext cx="556926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a reaction mixture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had the composition shown by the red dot, we would predict that the reaction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dirty="0"/>
                  <a:t> …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Would spontaneously go “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” (make more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Would spontaneously go “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” (make more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Would be at equilibrium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31" y="1328593"/>
                <a:ext cx="5569269" cy="3416320"/>
              </a:xfrm>
              <a:prstGeom prst="rect">
                <a:avLst/>
              </a:prstGeom>
              <a:blipFill>
                <a:blip r:embed="rId3"/>
                <a:stretch>
                  <a:fillRect l="-1591" t="-111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4AC3C72-BEE2-9513-AE30-9C87E5B4A49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3986958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1417320" y="3776365"/>
                <a:ext cx="6252210" cy="270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spontaneous processes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20" y="3776365"/>
                <a:ext cx="6252210" cy="2702535"/>
              </a:xfrm>
              <a:prstGeom prst="rect">
                <a:avLst/>
              </a:prstGeom>
              <a:blipFill>
                <a:blip r:embed="rId3"/>
                <a:stretch>
                  <a:fillRect l="-1420" t="-2336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987609-FBC0-EE48-BCCC-65E147C88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491" y="2986262"/>
            <a:ext cx="3204099" cy="2644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228599" y="835194"/>
            <a:ext cx="109812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Matching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</a:t>
            </a:r>
            <a:r>
              <a:rPr lang="en-US" sz="2400" b="1" dirty="0"/>
              <a:t>Thermodynamic Definition of Entropy</a:t>
            </a:r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</a:t>
            </a:r>
            <a:r>
              <a:rPr lang="en-US" sz="2400" b="1" dirty="0"/>
              <a:t> 2</a:t>
            </a:r>
            <a:r>
              <a:rPr lang="en-US" sz="2400" b="1" baseline="30000" dirty="0"/>
              <a:t>nd</a:t>
            </a:r>
            <a:r>
              <a:rPr lang="en-US" sz="2400" b="1" dirty="0"/>
              <a:t> Law of Thermodynamics</a:t>
            </a:r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One of the </a:t>
            </a:r>
            <a:r>
              <a:rPr lang="en-US" sz="2400" b="1" dirty="0"/>
              <a:t>four fundamental differential equations </a:t>
            </a:r>
            <a:r>
              <a:rPr lang="en-US" sz="2400" dirty="0"/>
              <a:t>of Thermodynamics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A </a:t>
            </a:r>
            <a:r>
              <a:rPr lang="en-US" sz="2400" b="1" dirty="0"/>
              <a:t>Maxwell relation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B5E79-217A-CC03-C9D7-29AE5D81139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1705863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748534"/>
                <a:ext cx="11806878" cy="1468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748534"/>
                <a:ext cx="11806878" cy="146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691154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A66D8-5487-F946-95A8-2827B2F18F1F}"/>
              </a:ext>
            </a:extLst>
          </p:cNvPr>
          <p:cNvSpPr txBox="1"/>
          <p:nvPr/>
        </p:nvSpPr>
        <p:spPr>
          <a:xfrm>
            <a:off x="674370" y="2250048"/>
            <a:ext cx="9123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A is a </a:t>
            </a:r>
            <a:r>
              <a:rPr lang="en-US" sz="2400" b="1" dirty="0"/>
              <a:t>solvent</a:t>
            </a:r>
            <a:r>
              <a:rPr lang="en-US" sz="2400" dirty="0"/>
              <a:t>, then</a:t>
            </a:r>
            <a:endParaRPr lang="en-US" sz="24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D6D2D4-E055-7047-9CBE-1C3C147E8C1F}"/>
                  </a:ext>
                </a:extLst>
              </p:cNvPr>
              <p:cNvSpPr txBox="1"/>
              <p:nvPr/>
            </p:nvSpPr>
            <p:spPr>
              <a:xfrm>
                <a:off x="1165860" y="2945959"/>
                <a:ext cx="912399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concentration (molarity)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u="sng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partial pressure of A (bar),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D6D2D4-E055-7047-9CBE-1C3C147E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60" y="2945959"/>
                <a:ext cx="9123997" cy="1200329"/>
              </a:xfrm>
              <a:prstGeom prst="rect">
                <a:avLst/>
              </a:prstGeom>
              <a:blipFill>
                <a:blip r:embed="rId3"/>
                <a:stretch>
                  <a:fillRect l="-972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110BD9B-3630-4FC9-FBB2-2D9895038E5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348637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0" y="-8246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9 – The isothermal compressibility,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8246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1557123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pressure,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1557123" cy="693138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215152" y="1827291"/>
                <a:ext cx="11431620" cy="3213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the density of the substance.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an </a:t>
                </a:r>
                <a:r>
                  <a:rPr lang="en-US" sz="2400" b="1" dirty="0"/>
                  <a:t>ideal gas</a:t>
                </a:r>
                <a:r>
                  <a:rPr lang="en-US" sz="2400" dirty="0"/>
                  <a:t>, we also got an an algebraic expression: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1827291"/>
                <a:ext cx="11431620" cy="3213572"/>
              </a:xfrm>
              <a:prstGeom prst="rect">
                <a:avLst/>
              </a:prstGeom>
              <a:blipFill>
                <a:blip r:embed="rId5"/>
                <a:stretch>
                  <a:fillRect l="-776" t="-1186" b="-1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DE2A807E-C24A-6489-0C3B-B2A71D1E9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1" b="15765"/>
          <a:stretch/>
        </p:blipFill>
        <p:spPr bwMode="auto">
          <a:xfrm>
            <a:off x="6655985" y="1958834"/>
            <a:ext cx="5320863" cy="24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DFF41B-71C6-7B75-EC68-7DC68A231837}"/>
              </a:ext>
            </a:extLst>
          </p:cNvPr>
          <p:cNvSpPr txBox="1"/>
          <p:nvPr/>
        </p:nvSpPr>
        <p:spPr>
          <a:xfrm>
            <a:off x="7696200" y="1605910"/>
            <a:ext cx="33451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7"/>
              </a:rPr>
              <a:t>http://</a:t>
            </a:r>
            <a:r>
              <a:rPr lang="en-US" sz="800" dirty="0" err="1">
                <a:hlinkClick r:id="rId7"/>
              </a:rPr>
              <a:t>www.ccpo.odu.edu</a:t>
            </a:r>
            <a:r>
              <a:rPr lang="en-US" sz="800" dirty="0">
                <a:hlinkClick r:id="rId7"/>
              </a:rPr>
              <a:t>/~</a:t>
            </a:r>
            <a:r>
              <a:rPr lang="en-US" sz="800" dirty="0" err="1">
                <a:hlinkClick r:id="rId7"/>
              </a:rPr>
              <a:t>atkinson</a:t>
            </a:r>
            <a:r>
              <a:rPr lang="en-US" sz="800" dirty="0">
                <a:hlinkClick r:id="rId7"/>
              </a:rPr>
              <a:t>/OCN306/lec42/img019.jpg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88101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2ACEF4-CFDC-1140-AD76-70F728B4CBDC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Thermophoresis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8E039-18FB-5A4E-320B-11BDE1E7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3" y="963295"/>
            <a:ext cx="10132949" cy="4405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E17E6-A4BE-11A7-448A-FCE88CF96487}"/>
              </a:ext>
            </a:extLst>
          </p:cNvPr>
          <p:cNvSpPr txBox="1"/>
          <p:nvPr/>
        </p:nvSpPr>
        <p:spPr>
          <a:xfrm>
            <a:off x="690753" y="5894306"/>
            <a:ext cx="857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Etymology: </a:t>
            </a:r>
            <a:r>
              <a:rPr lang="en-US" sz="2400" dirty="0" err="1"/>
              <a:t>thermo</a:t>
            </a:r>
            <a:r>
              <a:rPr lang="en-US" sz="2400" dirty="0"/>
              <a:t> (“heat”) + </a:t>
            </a:r>
            <a:r>
              <a:rPr lang="en-US" sz="2400" dirty="0" err="1"/>
              <a:t>phoresis</a:t>
            </a:r>
            <a:r>
              <a:rPr lang="en-US" sz="2400" dirty="0"/>
              <a:t> (“to carry”)</a:t>
            </a:r>
          </a:p>
        </p:txBody>
      </p:sp>
    </p:spTree>
    <p:extLst>
      <p:ext uri="{BB962C8B-B14F-4D97-AF65-F5344CB8AC3E}">
        <p14:creationId xmlns:p14="http://schemas.microsoft.com/office/powerpoint/2010/main" val="803106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Frequency of 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(scissor) vibrational frequency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F6D71BA-6187-4CAA-CE88-97BC5AD5B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0" r="2490" b="3343"/>
          <a:stretch/>
        </p:blipFill>
        <p:spPr>
          <a:xfrm>
            <a:off x="0" y="1885950"/>
            <a:ext cx="5866130" cy="3659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B3A39-9470-7340-9840-9B8D73EE5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579" y="1449685"/>
            <a:ext cx="6344731" cy="33621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2A6892-2ED4-DFAB-DD97-D4DDE3BFA3E3}"/>
              </a:ext>
            </a:extLst>
          </p:cNvPr>
          <p:cNvGrpSpPr/>
          <p:nvPr/>
        </p:nvGrpSpPr>
        <p:grpSpPr>
          <a:xfrm>
            <a:off x="6492240" y="4317764"/>
            <a:ext cx="4091940" cy="1505811"/>
            <a:chOff x="5612130" y="4800600"/>
            <a:chExt cx="4091940" cy="15058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9F7516-1715-12F6-5E01-4B9799CD31FE}"/>
                </a:ext>
              </a:extLst>
            </p:cNvPr>
            <p:cNvGrpSpPr/>
            <p:nvPr/>
          </p:nvGrpSpPr>
          <p:grpSpPr>
            <a:xfrm>
              <a:off x="7437788" y="4883386"/>
              <a:ext cx="2266282" cy="1423025"/>
              <a:chOff x="1437038" y="4854349"/>
              <a:chExt cx="2266282" cy="14230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2BC470-124E-3A9D-897E-8C2047623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2BC470-124E-3A9D-897E-8C2047623D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AD05C49-B826-3327-0A89-2A95EFB6C9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313" y="4854349"/>
                <a:ext cx="1209007" cy="1053693"/>
              </a:xfrm>
              <a:prstGeom prst="straightConnector1">
                <a:avLst/>
              </a:prstGeom>
              <a:ln w="63500">
                <a:solidFill>
                  <a:srgbClr val="002060">
                    <a:alpha val="3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DEDE9E-7A3E-F0D4-DAD8-AAE861DAC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2130" y="4800600"/>
              <a:ext cx="1765935" cy="1136479"/>
            </a:xfrm>
            <a:prstGeom prst="straightConnector1">
              <a:avLst/>
            </a:prstGeom>
            <a:ln w="63500">
              <a:solidFill>
                <a:srgbClr val="00206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2574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(the </a:t>
                </a:r>
                <a:r>
                  <a:rPr lang="en-US" sz="2400" b="1" i="1" dirty="0"/>
                  <a:t>unscaled part of the partition function</a:t>
                </a:r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B13A11-323C-270B-74CA-44191D5E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89" y="655642"/>
            <a:ext cx="5137439" cy="39620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84C66-9555-E6CB-E8D1-92DAB056FFC6}"/>
              </a:ext>
            </a:extLst>
          </p:cNvPr>
          <p:cNvGrpSpPr/>
          <p:nvPr/>
        </p:nvGrpSpPr>
        <p:grpSpPr>
          <a:xfrm>
            <a:off x="3181110" y="3185306"/>
            <a:ext cx="1472970" cy="967070"/>
            <a:chOff x="3181110" y="3228850"/>
            <a:chExt cx="1472970" cy="9670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69BD85-6713-8D5D-05FA-33C949B246ED}"/>
                </a:ext>
              </a:extLst>
            </p:cNvPr>
            <p:cNvSpPr/>
            <p:nvPr/>
          </p:nvSpPr>
          <p:spPr>
            <a:xfrm>
              <a:off x="3181110" y="4093922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9BA1FD-0EA3-DB4C-1C85-2869ABF62ADF}"/>
                </a:ext>
              </a:extLst>
            </p:cNvPr>
            <p:cNvSpPr/>
            <p:nvPr/>
          </p:nvSpPr>
          <p:spPr>
            <a:xfrm>
              <a:off x="3333510" y="40967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0E24A9-49D3-877D-1CEA-35E7D3C893EB}"/>
                </a:ext>
              </a:extLst>
            </p:cNvPr>
            <p:cNvSpPr/>
            <p:nvPr/>
          </p:nvSpPr>
          <p:spPr>
            <a:xfrm>
              <a:off x="3489309" y="40961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0FE4E-381E-6677-1DAA-7323104D44A5}"/>
                </a:ext>
              </a:extLst>
            </p:cNvPr>
            <p:cNvSpPr/>
            <p:nvPr/>
          </p:nvSpPr>
          <p:spPr>
            <a:xfrm>
              <a:off x="3641709" y="40922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E6C6D0-6D72-6980-1560-0D16C3EE665A}"/>
                </a:ext>
              </a:extLst>
            </p:cNvPr>
            <p:cNvSpPr/>
            <p:nvPr/>
          </p:nvSpPr>
          <p:spPr>
            <a:xfrm>
              <a:off x="3794109" y="40916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99824B-8275-8FB7-5E7B-C80430ACB3B0}"/>
                </a:ext>
              </a:extLst>
            </p:cNvPr>
            <p:cNvSpPr/>
            <p:nvPr/>
          </p:nvSpPr>
          <p:spPr>
            <a:xfrm>
              <a:off x="3946509" y="4087689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76B7E4-B9F6-14E2-946E-04D31F21A4F4}"/>
                </a:ext>
              </a:extLst>
            </p:cNvPr>
            <p:cNvSpPr/>
            <p:nvPr/>
          </p:nvSpPr>
          <p:spPr>
            <a:xfrm>
              <a:off x="4098909" y="3655093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F7AC70-2F79-7B42-9447-0885CF911ECE}"/>
                </a:ext>
              </a:extLst>
            </p:cNvPr>
            <p:cNvSpPr/>
            <p:nvPr/>
          </p:nvSpPr>
          <p:spPr>
            <a:xfrm>
              <a:off x="4251309" y="3654526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A7ABAF-2D7C-7047-8070-15BC262A26EC}"/>
                </a:ext>
              </a:extLst>
            </p:cNvPr>
            <p:cNvSpPr/>
            <p:nvPr/>
          </p:nvSpPr>
          <p:spPr>
            <a:xfrm>
              <a:off x="4403709" y="365735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F82BFD-1F80-0462-6167-E7085D34A0E1}"/>
                </a:ext>
              </a:extLst>
            </p:cNvPr>
            <p:cNvSpPr/>
            <p:nvPr/>
          </p:nvSpPr>
          <p:spPr>
            <a:xfrm>
              <a:off x="4556109" y="3228850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66F74D-8E59-D589-C817-32C425BD926C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66F74D-8E59-D589-C817-32C425BD9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5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CE640-DB4E-1095-ABDA-136CA7F61EDC}"/>
                  </a:ext>
                </a:extLst>
              </p:cNvPr>
              <p:cNvSpPr txBox="1"/>
              <p:nvPr/>
            </p:nvSpPr>
            <p:spPr>
              <a:xfrm>
                <a:off x="228076" y="4950554"/>
                <a:ext cx="117358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Summary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really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low temperature</a:t>
                </a:r>
                <a:r>
                  <a:rPr lang="en-US" sz="2400" dirty="0"/>
                  <a:t>, collisions with surrounding molecules don’t have enough energy to populate excited states, so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higher temperature</a:t>
                </a:r>
                <a:r>
                  <a:rPr lang="en-US" sz="2400" dirty="0"/>
                  <a:t>, more and more excited vibrational states are accessible,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CE640-DB4E-1095-ABDA-136CA7F6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6" y="4950554"/>
                <a:ext cx="11735847" cy="1569660"/>
              </a:xfrm>
              <a:prstGeom prst="rect">
                <a:avLst/>
              </a:prstGeom>
              <a:blipFill>
                <a:blip r:embed="rId7"/>
                <a:stretch>
                  <a:fillRect l="-756" t="-2400" r="-54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65A19-A6F2-7EA1-2308-4BA912AA6737}"/>
                  </a:ext>
                </a:extLst>
              </p:cNvPr>
              <p:cNvSpPr txBox="1"/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number of vibrational states that are accessible to a molecule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temperature is high enough now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are thermally accessible --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getting even bigger!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65A19-A6F2-7EA1-2308-4BA912AA6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blipFill>
                <a:blip r:embed="rId8"/>
                <a:stretch>
                  <a:fillRect l="-1923" t="-1639" r="-96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972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416D89-3177-E8EF-C076-71242A333902}"/>
              </a:ext>
            </a:extLst>
          </p:cNvPr>
          <p:cNvGrpSpPr/>
          <p:nvPr/>
        </p:nvGrpSpPr>
        <p:grpSpPr>
          <a:xfrm>
            <a:off x="292896" y="2342320"/>
            <a:ext cx="3719801" cy="2754062"/>
            <a:chOff x="292896" y="2951921"/>
            <a:chExt cx="3719801" cy="2754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A7B4042-3215-FCAE-3D65-13734FB27663}"/>
                    </a:ext>
                  </a:extLst>
                </p:cNvPr>
                <p:cNvSpPr txBox="1"/>
                <p:nvPr/>
              </p:nvSpPr>
              <p:spPr>
                <a:xfrm>
                  <a:off x="292896" y="4077140"/>
                  <a:ext cx="2220736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A7B4042-3215-FCAE-3D65-13734FB27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4077140"/>
                  <a:ext cx="2220736" cy="499176"/>
                </a:xfrm>
                <a:prstGeom prst="rect">
                  <a:avLst/>
                </a:prstGeom>
                <a:blipFill>
                  <a:blip r:embed="rId5"/>
                  <a:stretch>
                    <a:fillRect l="-4000" r="-1143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60F962B-D0BB-30CA-A9B4-02EE312F3945}"/>
                    </a:ext>
                  </a:extLst>
                </p:cNvPr>
                <p:cNvSpPr txBox="1"/>
                <p:nvPr/>
              </p:nvSpPr>
              <p:spPr>
                <a:xfrm>
                  <a:off x="292896" y="5244318"/>
                  <a:ext cx="3719801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3000" b="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𝑅𝑇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30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60F962B-D0BB-30CA-A9B4-02EE312F3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5244318"/>
                  <a:ext cx="371980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65" t="-7895" b="-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964041-4AF1-0BAD-712E-2F8E0733C42F}"/>
                    </a:ext>
                  </a:extLst>
                </p:cNvPr>
                <p:cNvSpPr txBox="1"/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̅"/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964041-4AF1-0BAD-712E-2F8E0733C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blipFill>
                  <a:blip r:embed="rId7"/>
                  <a:stretch>
                    <a:fillRect l="-2667" r="-88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1257FE-6D55-79B2-8ACF-F696686640E2}"/>
                  </a:ext>
                </a:extLst>
              </p:cNvPr>
              <p:cNvSpPr txBox="1"/>
              <p:nvPr/>
            </p:nvSpPr>
            <p:spPr>
              <a:xfrm>
                <a:off x="292896" y="5595341"/>
                <a:ext cx="205242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</m:t>
                    </m:r>
                    <m:nary>
                      <m:naryPr>
                        <m:chr m:val="∑"/>
                        <m:supHide m:val="on"/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1257FE-6D55-79B2-8ACF-F69668664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6" y="5595341"/>
                <a:ext cx="2052421" cy="461665"/>
              </a:xfrm>
              <a:prstGeom prst="rect">
                <a:avLst/>
              </a:prstGeom>
              <a:blipFill>
                <a:blip r:embed="rId8"/>
                <a:stretch>
                  <a:fillRect l="-3086" t="-160526" b="-2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EC20A37-BF3B-F6D1-624F-0332171F3F4B}"/>
              </a:ext>
            </a:extLst>
          </p:cNvPr>
          <p:cNvGrpSpPr/>
          <p:nvPr/>
        </p:nvGrpSpPr>
        <p:grpSpPr>
          <a:xfrm>
            <a:off x="4428" y="1126388"/>
            <a:ext cx="5908967" cy="1150139"/>
            <a:chOff x="292896" y="1275106"/>
            <a:chExt cx="5908967" cy="1150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A6B2EF-3057-CDD9-DC18-0BE11D289709}"/>
                    </a:ext>
                  </a:extLst>
                </p:cNvPr>
                <p:cNvSpPr txBox="1"/>
                <p:nvPr/>
              </p:nvSpPr>
              <p:spPr>
                <a:xfrm>
                  <a:off x="292896" y="1275106"/>
                  <a:ext cx="398755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Start with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</m:oMath>
                  </a14:m>
                  <a:r>
                    <a:rPr lang="en-US" sz="2400" dirty="0"/>
                    <a:t>, the frequency of vibration you got from Spartan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A6B2EF-3057-CDD9-DC18-0BE11D289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1275106"/>
                  <a:ext cx="3987556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548" t="-4545" r="-2229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AB5B30-E74E-43FC-9E6C-5E90069C1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72647" y="1275106"/>
              <a:ext cx="1429216" cy="11501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7567A0-AC46-8634-7CE2-B93ECD479931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7567A0-AC46-8634-7CE2-B93ECD479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11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58EF989-3461-4E9C-0B71-A43934CE58AB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2176402"/>
            <a:ext cx="5591342" cy="4312110"/>
            <a:chOff x="4449312" y="768707"/>
            <a:chExt cx="7602988" cy="58635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E2BB12-9C67-E27E-7C08-33B9D536B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49312" y="768707"/>
              <a:ext cx="7602988" cy="5863516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118493-1B1E-C657-FE81-724B53778897}"/>
                </a:ext>
              </a:extLst>
            </p:cNvPr>
            <p:cNvGrpSpPr/>
            <p:nvPr/>
          </p:nvGrpSpPr>
          <p:grpSpPr>
            <a:xfrm>
              <a:off x="6841354" y="2843855"/>
              <a:ext cx="688977" cy="2870326"/>
              <a:chOff x="6841354" y="2843855"/>
              <a:chExt cx="688977" cy="287032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C8675F3-C55D-0878-9FBA-14DA164E3231}"/>
                  </a:ext>
                </a:extLst>
              </p:cNvPr>
              <p:cNvGrpSpPr/>
              <p:nvPr/>
            </p:nvGrpSpPr>
            <p:grpSpPr>
              <a:xfrm>
                <a:off x="6841355" y="4009439"/>
                <a:ext cx="688976" cy="1704742"/>
                <a:chOff x="6841355" y="4009439"/>
                <a:chExt cx="688976" cy="17047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2C59B27-6EB4-BD97-5E1D-612E47AB91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2004" y="5314776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70916EC4-3B6C-0EB8-F2D0-C0BFD3829A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2004" y="5314776"/>
                      <a:ext cx="678327" cy="39940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259" r="-5556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2F73A88-F199-5C47-F25E-50769A159D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2003" y="4710821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B19A27EB-45B9-6DC0-E9D2-397569879B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2003" y="4710821"/>
                      <a:ext cx="678327" cy="39940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9259" r="-5556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D3752EE-AD63-FC38-886E-670216944B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1355" y="4009439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BE666486-05FA-09B6-7422-E7F7CCB44E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41355" y="4009439"/>
                      <a:ext cx="678327" cy="39940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9091" r="-3636" b="-212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20C943C-4E79-8AF3-B482-42C3B9D6B319}"/>
                  </a:ext>
                </a:extLst>
              </p:cNvPr>
              <p:cNvGrpSpPr/>
              <p:nvPr/>
            </p:nvGrpSpPr>
            <p:grpSpPr>
              <a:xfrm>
                <a:off x="6841354" y="2843855"/>
                <a:ext cx="678328" cy="1003360"/>
                <a:chOff x="6852003" y="4710821"/>
                <a:chExt cx="678328" cy="100336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2C337DD-C0EB-884D-428F-CEB97A8CAA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2004" y="5314776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70916EC4-3B6C-0EB8-F2D0-C0BFD3829A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2004" y="5314776"/>
                      <a:ext cx="678327" cy="39940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259" r="-5556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9E6A0B7-39F1-8DB9-7ED9-E2BEDC52AD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2003" y="4710821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B19A27EB-45B9-6DC0-E9D2-397569879B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2003" y="4710821"/>
                      <a:ext cx="678327" cy="39940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9259" r="-5556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0625014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E4ADC-FF4C-DFAF-257C-EFB2EEAFF915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E4ADC-FF4C-DFAF-257C-EFB2EEAFF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409E63C9-A1DF-0A09-F383-9E3ECF18A902}"/>
              </a:ext>
            </a:extLst>
          </p:cNvPr>
          <p:cNvSpPr/>
          <p:nvPr/>
        </p:nvSpPr>
        <p:spPr>
          <a:xfrm>
            <a:off x="4354145" y="4071718"/>
            <a:ext cx="1811342" cy="3547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610E359-03A7-1315-43A4-AF187F530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4" t="25390" r="17198" b="14326"/>
          <a:stretch/>
        </p:blipFill>
        <p:spPr bwMode="auto">
          <a:xfrm>
            <a:off x="450197" y="2442858"/>
            <a:ext cx="3720203" cy="250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0E5B09-BA7C-D3C2-A678-84A0DEA0E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49" y="5159961"/>
            <a:ext cx="5746675" cy="35473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CC95B29-BB25-7B13-685D-ADB320A9599D}"/>
              </a:ext>
            </a:extLst>
          </p:cNvPr>
          <p:cNvGrpSpPr/>
          <p:nvPr/>
        </p:nvGrpSpPr>
        <p:grpSpPr>
          <a:xfrm>
            <a:off x="1155968" y="2747086"/>
            <a:ext cx="1842743" cy="1816890"/>
            <a:chOff x="1155968" y="2747086"/>
            <a:chExt cx="1842743" cy="18168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99D-E771-2E80-3D46-CBBDF430CB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968" y="2747086"/>
              <a:ext cx="137160" cy="1405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E5D64E-6996-2C66-4C1B-EE3D40FA39E7}"/>
                </a:ext>
              </a:extLst>
            </p:cNvPr>
            <p:cNvGrpSpPr/>
            <p:nvPr/>
          </p:nvGrpSpPr>
          <p:grpSpPr>
            <a:xfrm>
              <a:off x="1344037" y="4190025"/>
              <a:ext cx="1327174" cy="318827"/>
              <a:chOff x="1363493" y="4199753"/>
              <a:chExt cx="1327174" cy="318827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7AB225C-C9DA-52EC-2D57-ED77A102768F}"/>
                  </a:ext>
                </a:extLst>
              </p:cNvPr>
              <p:cNvGrpSpPr/>
              <p:nvPr/>
            </p:nvGrpSpPr>
            <p:grpSpPr>
              <a:xfrm>
                <a:off x="1363493" y="4199753"/>
                <a:ext cx="659211" cy="224795"/>
                <a:chOff x="1363493" y="4199753"/>
                <a:chExt cx="659211" cy="224795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31F45A-B34E-1EFF-E929-32A9F02BD9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3493" y="4199753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847AF19-F234-F45B-AD5D-45C28A09DB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833" y="4232171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DACDCB13-4B02-CA07-2307-213339ADA4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23416" y="4258107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8A41566-3829-F3E4-9C2C-D435098A5C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5544" y="4284043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2A8492D-755E-C250-1641-5F6B57BA24D3}"/>
                  </a:ext>
                </a:extLst>
              </p:cNvPr>
              <p:cNvGrpSpPr/>
              <p:nvPr/>
            </p:nvGrpSpPr>
            <p:grpSpPr>
              <a:xfrm>
                <a:off x="2041184" y="4303513"/>
                <a:ext cx="649483" cy="215067"/>
                <a:chOff x="1363493" y="4190025"/>
                <a:chExt cx="649483" cy="21506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F37D117-3FDF-7478-E4E9-5A5C129BF7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3493" y="4190025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299B3305-A3F5-3860-D1F6-6D4F1F0D1C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32105" y="4212715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AEB6A5E-2FCF-CD06-9A2C-B800F004AC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03960" y="4238651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688273-9F9D-2A67-E6A7-00F7728A6F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75816" y="4264587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B15354-4F44-8AB6-EB14-936F71169C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9695" y="4397535"/>
              <a:ext cx="137160" cy="1405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9767126-02B3-B9AD-4074-37112C543A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1551" y="4423471"/>
              <a:ext cx="137160" cy="1405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6AEED1-E1C0-7238-4939-150F9F92D00A}"/>
              </a:ext>
            </a:extLst>
          </p:cNvPr>
          <p:cNvGrpSpPr/>
          <p:nvPr/>
        </p:nvGrpSpPr>
        <p:grpSpPr>
          <a:xfrm>
            <a:off x="1534183" y="2609953"/>
            <a:ext cx="1758031" cy="1752995"/>
            <a:chOff x="1082481" y="2780253"/>
            <a:chExt cx="1758031" cy="175299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BDFC969-E435-1D2F-9E00-C301F02BD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2481" y="2780253"/>
              <a:ext cx="137160" cy="14050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3A399CD-E585-810B-B4D2-F13E0B2751BE}"/>
                </a:ext>
              </a:extLst>
            </p:cNvPr>
            <p:cNvGrpSpPr/>
            <p:nvPr/>
          </p:nvGrpSpPr>
          <p:grpSpPr>
            <a:xfrm>
              <a:off x="1336865" y="4193611"/>
              <a:ext cx="1327174" cy="315241"/>
              <a:chOff x="1356321" y="4203339"/>
              <a:chExt cx="1327174" cy="31524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A5BEAAE-E595-EBA4-438A-6666322396B3}"/>
                  </a:ext>
                </a:extLst>
              </p:cNvPr>
              <p:cNvGrpSpPr/>
              <p:nvPr/>
            </p:nvGrpSpPr>
            <p:grpSpPr>
              <a:xfrm>
                <a:off x="1356321" y="4203339"/>
                <a:ext cx="662797" cy="221209"/>
                <a:chOff x="1356321" y="4203339"/>
                <a:chExt cx="662797" cy="221209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BCCDA9D-BB9A-3AAD-635F-9D3F453E14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56321" y="4203339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332AADD-D11E-63E1-051A-62AD9FA55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34661" y="4232171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68" name="Oval 7167">
                  <a:extLst>
                    <a:ext uri="{FF2B5EF4-FFF2-40B4-BE49-F238E27FC236}">
                      <a16:creationId xmlns:a16="http://schemas.microsoft.com/office/drawing/2014/main" id="{5F16555B-0DD1-992B-1660-000561D23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12658" y="4258107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69" name="Oval 7168">
                  <a:extLst>
                    <a:ext uri="{FF2B5EF4-FFF2-40B4-BE49-F238E27FC236}">
                      <a16:creationId xmlns:a16="http://schemas.microsoft.com/office/drawing/2014/main" id="{EC61DE4B-DF27-D1BE-73BB-46C28BA81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1958" y="4284043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B432117-B4A7-16CD-5CC2-91E3723B9AE9}"/>
                  </a:ext>
                </a:extLst>
              </p:cNvPr>
              <p:cNvGrpSpPr/>
              <p:nvPr/>
            </p:nvGrpSpPr>
            <p:grpSpPr>
              <a:xfrm>
                <a:off x="2037598" y="4303513"/>
                <a:ext cx="645897" cy="215067"/>
                <a:chOff x="1359907" y="4190025"/>
                <a:chExt cx="645897" cy="215067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FA2DA29-77DA-40B8-1C01-496C048D70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59907" y="4190025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81E8378-D354-B290-74A2-407EAF4267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24933" y="4212715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CC7233B-FECF-4310-2930-7855CDE6D7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96788" y="4238651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DF6B1E2-3FC5-7645-E328-D4ED2C3003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644" y="4264587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AACC7F6-D48F-BF21-E65F-3BC4E2E58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352" y="4392743"/>
              <a:ext cx="137160" cy="14050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71" name="Oval 7170">
            <a:extLst>
              <a:ext uri="{FF2B5EF4-FFF2-40B4-BE49-F238E27FC236}">
                <a16:creationId xmlns:a16="http://schemas.microsoft.com/office/drawing/2014/main" id="{1091C482-8488-B83D-43FA-6B1AC1C232A3}"/>
              </a:ext>
            </a:extLst>
          </p:cNvPr>
          <p:cNvSpPr>
            <a:spLocks noChangeAspect="1"/>
          </p:cNvSpPr>
          <p:nvPr/>
        </p:nvSpPr>
        <p:spPr>
          <a:xfrm>
            <a:off x="1882088" y="2455565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2" name="Oval 7171">
            <a:extLst>
              <a:ext uri="{FF2B5EF4-FFF2-40B4-BE49-F238E27FC236}">
                <a16:creationId xmlns:a16="http://schemas.microsoft.com/office/drawing/2014/main" id="{C9216BB7-5965-6D54-0F79-0AC4256DAFFF}"/>
              </a:ext>
            </a:extLst>
          </p:cNvPr>
          <p:cNvSpPr>
            <a:spLocks noChangeAspect="1"/>
          </p:cNvSpPr>
          <p:nvPr/>
        </p:nvSpPr>
        <p:spPr>
          <a:xfrm>
            <a:off x="2109040" y="3772911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3" name="Oval 7172">
            <a:extLst>
              <a:ext uri="{FF2B5EF4-FFF2-40B4-BE49-F238E27FC236}">
                <a16:creationId xmlns:a16="http://schemas.microsoft.com/office/drawing/2014/main" id="{020528ED-2959-40D7-E709-2FDF718BD07A}"/>
              </a:ext>
            </a:extLst>
          </p:cNvPr>
          <p:cNvSpPr>
            <a:spLocks noChangeAspect="1"/>
          </p:cNvSpPr>
          <p:nvPr/>
        </p:nvSpPr>
        <p:spPr>
          <a:xfrm>
            <a:off x="2287380" y="3801743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4" name="Oval 7173">
            <a:extLst>
              <a:ext uri="{FF2B5EF4-FFF2-40B4-BE49-F238E27FC236}">
                <a16:creationId xmlns:a16="http://schemas.microsoft.com/office/drawing/2014/main" id="{A9351145-34CB-2747-DA10-EDFE6C546F9E}"/>
              </a:ext>
            </a:extLst>
          </p:cNvPr>
          <p:cNvSpPr>
            <a:spLocks noChangeAspect="1"/>
          </p:cNvSpPr>
          <p:nvPr/>
        </p:nvSpPr>
        <p:spPr>
          <a:xfrm>
            <a:off x="2465377" y="3827679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5" name="Oval 7174">
            <a:extLst>
              <a:ext uri="{FF2B5EF4-FFF2-40B4-BE49-F238E27FC236}">
                <a16:creationId xmlns:a16="http://schemas.microsoft.com/office/drawing/2014/main" id="{D5D9986D-5734-0882-6276-4BCC0E0D1148}"/>
              </a:ext>
            </a:extLst>
          </p:cNvPr>
          <p:cNvSpPr>
            <a:spLocks noChangeAspect="1"/>
          </p:cNvSpPr>
          <p:nvPr/>
        </p:nvSpPr>
        <p:spPr>
          <a:xfrm>
            <a:off x="2634677" y="3853615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6" name="Oval 7175">
            <a:extLst>
              <a:ext uri="{FF2B5EF4-FFF2-40B4-BE49-F238E27FC236}">
                <a16:creationId xmlns:a16="http://schemas.microsoft.com/office/drawing/2014/main" id="{F11ED1C4-DDAF-C49B-658E-DD74BF30F5FB}"/>
              </a:ext>
            </a:extLst>
          </p:cNvPr>
          <p:cNvSpPr>
            <a:spLocks noChangeAspect="1"/>
          </p:cNvSpPr>
          <p:nvPr/>
        </p:nvSpPr>
        <p:spPr>
          <a:xfrm>
            <a:off x="2790317" y="3873085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7" name="Oval 7176">
            <a:extLst>
              <a:ext uri="{FF2B5EF4-FFF2-40B4-BE49-F238E27FC236}">
                <a16:creationId xmlns:a16="http://schemas.microsoft.com/office/drawing/2014/main" id="{B22AEABA-B14C-7C6C-3FA0-ECE813DD3220}"/>
              </a:ext>
            </a:extLst>
          </p:cNvPr>
          <p:cNvSpPr>
            <a:spLocks noChangeAspect="1"/>
          </p:cNvSpPr>
          <p:nvPr/>
        </p:nvSpPr>
        <p:spPr>
          <a:xfrm>
            <a:off x="2955343" y="3895775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8" name="Oval 7177">
            <a:extLst>
              <a:ext uri="{FF2B5EF4-FFF2-40B4-BE49-F238E27FC236}">
                <a16:creationId xmlns:a16="http://schemas.microsoft.com/office/drawing/2014/main" id="{8950DDE2-B134-22B5-87D3-61D36E598472}"/>
              </a:ext>
            </a:extLst>
          </p:cNvPr>
          <p:cNvSpPr>
            <a:spLocks noChangeAspect="1"/>
          </p:cNvSpPr>
          <p:nvPr/>
        </p:nvSpPr>
        <p:spPr>
          <a:xfrm>
            <a:off x="3127198" y="3921711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Oval 7178">
            <a:extLst>
              <a:ext uri="{FF2B5EF4-FFF2-40B4-BE49-F238E27FC236}">
                <a16:creationId xmlns:a16="http://schemas.microsoft.com/office/drawing/2014/main" id="{0F6C8E7F-E7EE-871C-3D08-C5733AF2F437}"/>
              </a:ext>
            </a:extLst>
          </p:cNvPr>
          <p:cNvSpPr>
            <a:spLocks noChangeAspect="1"/>
          </p:cNvSpPr>
          <p:nvPr/>
        </p:nvSpPr>
        <p:spPr>
          <a:xfrm>
            <a:off x="3299054" y="3947647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0" name="Oval 7179">
            <a:extLst>
              <a:ext uri="{FF2B5EF4-FFF2-40B4-BE49-F238E27FC236}">
                <a16:creationId xmlns:a16="http://schemas.microsoft.com/office/drawing/2014/main" id="{2447DACE-51B3-DF2E-7D6B-AB5EF428C8E7}"/>
              </a:ext>
            </a:extLst>
          </p:cNvPr>
          <p:cNvSpPr>
            <a:spLocks noChangeAspect="1"/>
          </p:cNvSpPr>
          <p:nvPr/>
        </p:nvSpPr>
        <p:spPr>
          <a:xfrm>
            <a:off x="3475527" y="3972043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B529DC29-1605-ACF8-3506-DBF729264F35}"/>
              </a:ext>
            </a:extLst>
          </p:cNvPr>
          <p:cNvGrpSpPr>
            <a:grpSpLocks noChangeAspect="1"/>
          </p:cNvGrpSpPr>
          <p:nvPr/>
        </p:nvGrpSpPr>
        <p:grpSpPr>
          <a:xfrm>
            <a:off x="7025332" y="1485901"/>
            <a:ext cx="4707225" cy="3877340"/>
            <a:chOff x="6847401" y="1455836"/>
            <a:chExt cx="5217712" cy="4297828"/>
          </a:xfrm>
        </p:grpSpPr>
        <p:pic>
          <p:nvPicPr>
            <p:cNvPr id="7181" name="Picture 4">
              <a:extLst>
                <a:ext uri="{FF2B5EF4-FFF2-40B4-BE49-F238E27FC236}">
                  <a16:creationId xmlns:a16="http://schemas.microsoft.com/office/drawing/2014/main" id="{3158DE50-EF5E-7269-84FC-960393DCE6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47"/>
            <a:stretch/>
          </p:blipFill>
          <p:spPr bwMode="auto">
            <a:xfrm>
              <a:off x="6847401" y="1455836"/>
              <a:ext cx="5217712" cy="429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82" name="Oval 7181">
              <a:extLst>
                <a:ext uri="{FF2B5EF4-FFF2-40B4-BE49-F238E27FC236}">
                  <a16:creationId xmlns:a16="http://schemas.microsoft.com/office/drawing/2014/main" id="{CDDE4F26-7F7C-78F9-99F0-2BFE661E9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0158" y="5058201"/>
              <a:ext cx="137160" cy="14050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3" name="Oval 7182">
              <a:extLst>
                <a:ext uri="{FF2B5EF4-FFF2-40B4-BE49-F238E27FC236}">
                  <a16:creationId xmlns:a16="http://schemas.microsoft.com/office/drawing/2014/main" id="{BA84A0CE-4555-ED22-5597-B2AF5A9EE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31632" y="2064445"/>
              <a:ext cx="137160" cy="1405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4" name="Oval 7183">
              <a:extLst>
                <a:ext uri="{FF2B5EF4-FFF2-40B4-BE49-F238E27FC236}">
                  <a16:creationId xmlns:a16="http://schemas.microsoft.com/office/drawing/2014/main" id="{B3D0C0F0-B60A-7702-83A1-3990051B7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59554" y="4146174"/>
              <a:ext cx="137160" cy="14050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86" name="TextBox 7185">
                <a:extLst>
                  <a:ext uri="{FF2B5EF4-FFF2-40B4-BE49-F238E27FC236}">
                    <a16:creationId xmlns:a16="http://schemas.microsoft.com/office/drawing/2014/main" id="{4D04F465-FC49-64D9-C4C1-D7216315AD28}"/>
                  </a:ext>
                </a:extLst>
              </p:cNvPr>
              <p:cNvSpPr txBox="1"/>
              <p:nvPr/>
            </p:nvSpPr>
            <p:spPr>
              <a:xfrm>
                <a:off x="407614" y="2365237"/>
                <a:ext cx="538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186" name="TextBox 7185">
                <a:extLst>
                  <a:ext uri="{FF2B5EF4-FFF2-40B4-BE49-F238E27FC236}">
                    <a16:creationId xmlns:a16="http://schemas.microsoft.com/office/drawing/2014/main" id="{4D04F465-FC49-64D9-C4C1-D7216315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4" y="2365237"/>
                <a:ext cx="538413" cy="461665"/>
              </a:xfrm>
              <a:prstGeom prst="rect">
                <a:avLst/>
              </a:prstGeom>
              <a:blipFill>
                <a:blip r:embed="rId8"/>
                <a:stretch>
                  <a:fillRect l="-2326" r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8" name="TextBox 7187">
                <a:extLst>
                  <a:ext uri="{FF2B5EF4-FFF2-40B4-BE49-F238E27FC236}">
                    <a16:creationId xmlns:a16="http://schemas.microsoft.com/office/drawing/2014/main" id="{16EE59E7-0314-148E-2D21-91F2399BD5DF}"/>
                  </a:ext>
                </a:extLst>
              </p:cNvPr>
              <p:cNvSpPr txBox="1"/>
              <p:nvPr/>
            </p:nvSpPr>
            <p:spPr>
              <a:xfrm>
                <a:off x="7788553" y="2907381"/>
                <a:ext cx="5911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188" name="TextBox 7187">
                <a:extLst>
                  <a:ext uri="{FF2B5EF4-FFF2-40B4-BE49-F238E27FC236}">
                    <a16:creationId xmlns:a16="http://schemas.microsoft.com/office/drawing/2014/main" id="{16EE59E7-0314-148E-2D21-91F2399BD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53" y="2907381"/>
                <a:ext cx="591167" cy="461665"/>
              </a:xfrm>
              <a:prstGeom prst="rect">
                <a:avLst/>
              </a:prstGeom>
              <a:blipFill>
                <a:blip r:embed="rId9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D1234052-8A7E-8F21-1CA5-9B9201752E7E}"/>
                  </a:ext>
                </a:extLst>
              </p:cNvPr>
              <p:cNvSpPr txBox="1"/>
              <p:nvPr/>
            </p:nvSpPr>
            <p:spPr>
              <a:xfrm>
                <a:off x="7292950" y="5712851"/>
                <a:ext cx="4693021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Notice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a function of distance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) only, since we’ve summed over quantum numbers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D1234052-8A7E-8F21-1CA5-9B920175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950" y="5712851"/>
                <a:ext cx="4693021" cy="646331"/>
              </a:xfrm>
              <a:prstGeom prst="rect">
                <a:avLst/>
              </a:prstGeom>
              <a:blipFill>
                <a:blip r:embed="rId10"/>
                <a:stretch>
                  <a:fillRect l="-806" t="-3774" r="-806" b="-132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D69B20-7B6F-D6E1-386D-66D19A12F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4925" y="3207441"/>
            <a:ext cx="2124116" cy="7560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8683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CE640-DB4E-1095-ABDA-136CA7F61EDC}"/>
                  </a:ext>
                </a:extLst>
              </p:cNvPr>
              <p:cNvSpPr txBox="1"/>
              <p:nvPr/>
            </p:nvSpPr>
            <p:spPr>
              <a:xfrm>
                <a:off x="506682" y="1172414"/>
                <a:ext cx="5350107" cy="4968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the temperature is such that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. Which statement(s) are compatible with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being significantly greater than 1?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=200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=0.2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None of these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All of these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CE640-DB4E-1095-ABDA-136CA7F6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82" y="1172414"/>
                <a:ext cx="5350107" cy="4968027"/>
              </a:xfrm>
              <a:prstGeom prst="rect">
                <a:avLst/>
              </a:prstGeom>
              <a:blipFill>
                <a:blip r:embed="rId2"/>
                <a:stretch>
                  <a:fillRect l="-1655" t="-10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E5D6C27-51EF-E37F-9DD7-2D6D1388FFDF}"/>
              </a:ext>
            </a:extLst>
          </p:cNvPr>
          <p:cNvGrpSpPr>
            <a:grpSpLocks noChangeAspect="1"/>
          </p:cNvGrpSpPr>
          <p:nvPr/>
        </p:nvGrpSpPr>
        <p:grpSpPr>
          <a:xfrm>
            <a:off x="6003403" y="1271016"/>
            <a:ext cx="5596345" cy="4315968"/>
            <a:chOff x="4449312" y="768707"/>
            <a:chExt cx="7602988" cy="58635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2ADF59-4C19-ED09-D43F-ECE938A9C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9312" y="768707"/>
              <a:ext cx="7602988" cy="586351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1D4E2B-1091-D77E-1CB0-963F3F51AFA8}"/>
                </a:ext>
              </a:extLst>
            </p:cNvPr>
            <p:cNvGrpSpPr/>
            <p:nvPr/>
          </p:nvGrpSpPr>
          <p:grpSpPr>
            <a:xfrm>
              <a:off x="6841354" y="2843855"/>
              <a:ext cx="688977" cy="2870326"/>
              <a:chOff x="6841354" y="2843855"/>
              <a:chExt cx="688977" cy="28703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13D8A79-9CD9-3C79-467B-ACAF03CBC1FE}"/>
                  </a:ext>
                </a:extLst>
              </p:cNvPr>
              <p:cNvGrpSpPr/>
              <p:nvPr/>
            </p:nvGrpSpPr>
            <p:grpSpPr>
              <a:xfrm>
                <a:off x="6841355" y="4009439"/>
                <a:ext cx="688976" cy="1704742"/>
                <a:chOff x="6841355" y="4009439"/>
                <a:chExt cx="688976" cy="17047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C0EDFC62-7690-9ABF-C5B8-512DEC0770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2004" y="5314776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70916EC4-3B6C-0EB8-F2D0-C0BFD3829A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2004" y="5314776"/>
                      <a:ext cx="678327" cy="39940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259" r="-5556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8DA2A20-4E77-2632-409D-2684973D0D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2003" y="4710821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B19A27EB-45B9-6DC0-E9D2-397569879B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2003" y="4710821"/>
                      <a:ext cx="678327" cy="39940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9259" r="-5556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CC563C7-A165-2849-3A42-B70675AB0A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1355" y="4009439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BE666486-05FA-09B6-7422-E7F7CCB44E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41355" y="4009439"/>
                      <a:ext cx="678327" cy="39940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9091" r="-3636" b="-212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8C2F6E9-0521-37B9-FDE2-727124AA329B}"/>
                  </a:ext>
                </a:extLst>
              </p:cNvPr>
              <p:cNvGrpSpPr/>
              <p:nvPr/>
            </p:nvGrpSpPr>
            <p:grpSpPr>
              <a:xfrm>
                <a:off x="6841354" y="2843855"/>
                <a:ext cx="678328" cy="1003360"/>
                <a:chOff x="6852003" y="4710821"/>
                <a:chExt cx="678328" cy="100336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710F04D-9DD9-6A28-A756-2F84E31BF0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2004" y="5314776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70916EC4-3B6C-0EB8-F2D0-C0BFD3829A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2004" y="5314776"/>
                      <a:ext cx="678327" cy="39940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259" r="-5556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F9BC654-7413-999C-7AA0-3F3916BC18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2003" y="4710821"/>
                      <a:ext cx="678327" cy="3994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𝑔𝑎𝑝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B19A27EB-45B9-6DC0-E9D2-397569879B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2003" y="4710821"/>
                      <a:ext cx="678327" cy="39940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9259" r="-5556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4270836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9" name="Group 17408">
            <a:extLst>
              <a:ext uri="{FF2B5EF4-FFF2-40B4-BE49-F238E27FC236}">
                <a16:creationId xmlns:a16="http://schemas.microsoft.com/office/drawing/2014/main" id="{9E1C5A14-93CC-5936-B77F-13B84FBB2DDF}"/>
              </a:ext>
            </a:extLst>
          </p:cNvPr>
          <p:cNvGrpSpPr/>
          <p:nvPr/>
        </p:nvGrpSpPr>
        <p:grpSpPr>
          <a:xfrm>
            <a:off x="4598125" y="1027843"/>
            <a:ext cx="3480363" cy="2609112"/>
            <a:chOff x="4598125" y="747623"/>
            <a:chExt cx="3480363" cy="2609112"/>
          </a:xfrm>
        </p:grpSpPr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35D9EEEE-F4BE-183C-C209-71EB5CF50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11269"/>
            <a:stretch/>
          </p:blipFill>
          <p:spPr bwMode="auto">
            <a:xfrm>
              <a:off x="4598125" y="747623"/>
              <a:ext cx="3480363" cy="2609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/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3105F-C03E-C353-E5EA-7D2804FE8414}"/>
              </a:ext>
            </a:extLst>
          </p:cNvPr>
          <p:cNvGrpSpPr/>
          <p:nvPr/>
        </p:nvGrpSpPr>
        <p:grpSpPr>
          <a:xfrm>
            <a:off x="8657520" y="1030671"/>
            <a:ext cx="3480363" cy="2601559"/>
            <a:chOff x="8657520" y="750453"/>
            <a:chExt cx="3480363" cy="2601559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F42FA136-99C7-01F5-8687-F47271376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/>
            <a:stretch/>
          </p:blipFill>
          <p:spPr bwMode="auto">
            <a:xfrm>
              <a:off x="8657520" y="750453"/>
              <a:ext cx="3480363" cy="26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/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88559D-44A8-CCAE-BDC8-3F322919200F}"/>
              </a:ext>
            </a:extLst>
          </p:cNvPr>
          <p:cNvGrpSpPr/>
          <p:nvPr/>
        </p:nvGrpSpPr>
        <p:grpSpPr>
          <a:xfrm>
            <a:off x="487399" y="1001173"/>
            <a:ext cx="3480363" cy="2609580"/>
            <a:chOff x="487399" y="1001173"/>
            <a:chExt cx="3480363" cy="2609580"/>
          </a:xfrm>
        </p:grpSpPr>
        <p:pic>
          <p:nvPicPr>
            <p:cNvPr id="17412" name="Picture 4">
              <a:extLst>
                <a:ext uri="{FF2B5EF4-FFF2-40B4-BE49-F238E27FC236}">
                  <a16:creationId xmlns:a16="http://schemas.microsoft.com/office/drawing/2014/main" id="{6BEB6B7E-B96A-3D60-B237-492667ADE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t="11461"/>
            <a:stretch/>
          </p:blipFill>
          <p:spPr bwMode="auto">
            <a:xfrm>
              <a:off x="487399" y="1001173"/>
              <a:ext cx="3480363" cy="260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B2AA50-CDEC-3057-3AC1-3B1B4141A0CD}"/>
                    </a:ext>
                  </a:extLst>
                </p:cNvPr>
                <p:cNvSpPr txBox="1"/>
                <p:nvPr/>
              </p:nvSpPr>
              <p:spPr>
                <a:xfrm>
                  <a:off x="711988" y="1260214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B2AA50-CDEC-3057-3AC1-3B1B4141A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88" y="1260214"/>
                  <a:ext cx="1073332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C3BABB-0C05-C3CC-4BE6-AEBBD04181B6}"/>
              </a:ext>
            </a:extLst>
          </p:cNvPr>
          <p:cNvGrpSpPr/>
          <p:nvPr/>
        </p:nvGrpSpPr>
        <p:grpSpPr>
          <a:xfrm>
            <a:off x="867769" y="4586747"/>
            <a:ext cx="10456463" cy="1945219"/>
            <a:chOff x="867769" y="4586747"/>
            <a:chExt cx="10456463" cy="194521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43D7793-8CF7-21A9-ECD2-7C16FAA8A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46379" y="4586747"/>
              <a:ext cx="4354914" cy="66789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F7C2585-4666-423E-7ABC-5B441DED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69318" y="5737259"/>
              <a:ext cx="4354914" cy="6999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C2457DE-F547-2459-8D5B-6BA4DB736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69318" y="4589111"/>
              <a:ext cx="4354914" cy="67208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F71F4D-CB86-5F49-96BA-DD48BE78E9F3}"/>
                </a:ext>
              </a:extLst>
            </p:cNvPr>
            <p:cNvSpPr txBox="1"/>
            <p:nvPr/>
          </p:nvSpPr>
          <p:spPr>
            <a:xfrm>
              <a:off x="867771" y="470481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1C9240-99AE-2C35-22BA-03D63F941871}"/>
                </a:ext>
              </a:extLst>
            </p:cNvPr>
            <p:cNvSpPr txBox="1"/>
            <p:nvPr/>
          </p:nvSpPr>
          <p:spPr>
            <a:xfrm>
              <a:off x="86776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11204F-F363-BFB6-39C4-C14F8F62F97E}"/>
                </a:ext>
              </a:extLst>
            </p:cNvPr>
            <p:cNvSpPr txBox="1"/>
            <p:nvPr/>
          </p:nvSpPr>
          <p:spPr>
            <a:xfrm>
              <a:off x="6690709" y="470046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F140C2-C497-F7D1-CE27-AD7EFF040578}"/>
                </a:ext>
              </a:extLst>
            </p:cNvPr>
            <p:cNvSpPr txBox="1"/>
            <p:nvPr/>
          </p:nvSpPr>
          <p:spPr>
            <a:xfrm>
              <a:off x="669070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FA3DAE-7668-9346-28E6-6FCFBBD2E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89921" y="5775586"/>
              <a:ext cx="4311371" cy="62016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5503D6B-1234-8D0F-C79B-F488D628975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 (needs work)</a:t>
            </a:r>
          </a:p>
        </p:txBody>
      </p:sp>
    </p:spTree>
    <p:extLst>
      <p:ext uri="{BB962C8B-B14F-4D97-AF65-F5344CB8AC3E}">
        <p14:creationId xmlns:p14="http://schemas.microsoft.com/office/powerpoint/2010/main" val="135306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C7B2C-AFE0-1643-B0D8-F5A1F8E08B00}"/>
              </a:ext>
            </a:extLst>
          </p:cNvPr>
          <p:cNvSpPr txBox="1"/>
          <p:nvPr/>
        </p:nvSpPr>
        <p:spPr>
          <a:xfrm>
            <a:off x="0" y="-15410"/>
            <a:ext cx="114240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15 – Fractional distillation</a:t>
            </a:r>
          </a:p>
        </p:txBody>
      </p:sp>
      <p:sp>
        <p:nvSpPr>
          <p:cNvPr id="3" name="AutoShape 8" descr="Image result for hooch distillation apparatus">
            <a:extLst>
              <a:ext uri="{FF2B5EF4-FFF2-40B4-BE49-F238E27FC236}">
                <a16:creationId xmlns:a16="http://schemas.microsoft.com/office/drawing/2014/main" id="{8DC674D4-4D0C-3F49-BC4D-199D1A28EB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5407" y="3065206"/>
            <a:ext cx="59817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CF97FC-690C-E84F-8378-5EC07B693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56" y="554540"/>
            <a:ext cx="5073101" cy="577161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871974B-6848-5146-ADD4-1299945C7F47}"/>
              </a:ext>
            </a:extLst>
          </p:cNvPr>
          <p:cNvGrpSpPr/>
          <p:nvPr/>
        </p:nvGrpSpPr>
        <p:grpSpPr>
          <a:xfrm>
            <a:off x="261083" y="554540"/>
            <a:ext cx="6089879" cy="6234959"/>
            <a:chOff x="5564337" y="323707"/>
            <a:chExt cx="6089879" cy="6234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63BC97-2C31-E84E-A417-FB51D2C4DC78}"/>
                </a:ext>
              </a:extLst>
            </p:cNvPr>
            <p:cNvGrpSpPr/>
            <p:nvPr/>
          </p:nvGrpSpPr>
          <p:grpSpPr>
            <a:xfrm>
              <a:off x="5564337" y="323707"/>
              <a:ext cx="6089879" cy="6234959"/>
              <a:chOff x="5650836" y="323707"/>
              <a:chExt cx="6089879" cy="6234959"/>
            </a:xfrm>
          </p:grpSpPr>
          <p:pic>
            <p:nvPicPr>
              <p:cNvPr id="1026" name="Picture 2" descr="Image result for image distillation apparatus">
                <a:extLst>
                  <a:ext uri="{FF2B5EF4-FFF2-40B4-BE49-F238E27FC236}">
                    <a16:creationId xmlns:a16="http://schemas.microsoft.com/office/drawing/2014/main" id="{66CA2667-F188-9D43-9D61-D6E470DEA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3185" y="323707"/>
                <a:ext cx="5157530" cy="6234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2229CC70-5C40-1248-81A1-25D14E5F5810}"/>
                  </a:ext>
                </a:extLst>
              </p:cNvPr>
              <p:cNvCxnSpPr/>
              <p:nvPr/>
            </p:nvCxnSpPr>
            <p:spPr>
              <a:xfrm flipV="1">
                <a:off x="6445045" y="1177414"/>
                <a:ext cx="0" cy="2713703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9F8AEC-9A96-D246-8399-FEF2940C6A0F}"/>
                  </a:ext>
                </a:extLst>
              </p:cNvPr>
              <p:cNvSpPr txBox="1"/>
              <p:nvPr/>
            </p:nvSpPr>
            <p:spPr>
              <a:xfrm>
                <a:off x="5650836" y="3405960"/>
                <a:ext cx="8155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hot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26465-8A2A-9444-B6C6-A19C6527EC0F}"/>
                  </a:ext>
                </a:extLst>
              </p:cNvPr>
              <p:cNvSpPr txBox="1"/>
              <p:nvPr/>
            </p:nvSpPr>
            <p:spPr>
              <a:xfrm>
                <a:off x="5650836" y="1449302"/>
                <a:ext cx="8155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cold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E0F76D-3495-C543-A7B1-8E7B1BE50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9181" r="5411"/>
            <a:stretch/>
          </p:blipFill>
          <p:spPr>
            <a:xfrm>
              <a:off x="6834752" y="4564088"/>
              <a:ext cx="274228" cy="3229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971381-B658-7A46-B448-551E9DCA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2151" y="4138932"/>
              <a:ext cx="286829" cy="3183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706C1F-6AD1-1544-AC25-5346D8806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3297" y="2688335"/>
              <a:ext cx="361620" cy="386933"/>
            </a:xfrm>
            <a:prstGeom prst="rect">
              <a:avLst/>
            </a:prstGeom>
          </p:spPr>
        </p:pic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B191D440-978F-3D48-869F-7BED9B80088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54892" y="3428258"/>
              <a:ext cx="1049891" cy="371457"/>
            </a:xfrm>
            <a:prstGeom prst="curvedConnector3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2546B5-EE7A-57C1-589F-0F31FA1E2564}"/>
              </a:ext>
            </a:extLst>
          </p:cNvPr>
          <p:cNvSpPr txBox="1"/>
          <p:nvPr/>
        </p:nvSpPr>
        <p:spPr>
          <a:xfrm>
            <a:off x="8994178" y="1934101"/>
            <a:ext cx="2142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vapor composition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41823-E109-D068-D8B3-FEBFC3E8C493}"/>
              </a:ext>
            </a:extLst>
          </p:cNvPr>
          <p:cNvSpPr txBox="1"/>
          <p:nvPr/>
        </p:nvSpPr>
        <p:spPr>
          <a:xfrm>
            <a:off x="8982289" y="3891117"/>
            <a:ext cx="1918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liquid composition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45FDF28-9A41-9453-A229-6D14512B7E52}"/>
              </a:ext>
            </a:extLst>
          </p:cNvPr>
          <p:cNvSpPr/>
          <p:nvPr/>
        </p:nvSpPr>
        <p:spPr>
          <a:xfrm>
            <a:off x="7447547" y="2334126"/>
            <a:ext cx="252664" cy="96318"/>
          </a:xfrm>
          <a:custGeom>
            <a:avLst/>
            <a:gdLst>
              <a:gd name="connsiteX0" fmla="*/ 0 w 252664"/>
              <a:gd name="connsiteY0" fmla="*/ 0 h 96318"/>
              <a:gd name="connsiteX1" fmla="*/ 156411 w 252664"/>
              <a:gd name="connsiteY1" fmla="*/ 72190 h 96318"/>
              <a:gd name="connsiteX2" fmla="*/ 252664 w 252664"/>
              <a:gd name="connsiteY2" fmla="*/ 96253 h 9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664" h="96318">
                <a:moveTo>
                  <a:pt x="0" y="0"/>
                </a:moveTo>
                <a:cubicBezTo>
                  <a:pt x="74178" y="37089"/>
                  <a:pt x="87868" y="47265"/>
                  <a:pt x="156411" y="72190"/>
                </a:cubicBezTo>
                <a:cubicBezTo>
                  <a:pt x="229560" y="98790"/>
                  <a:pt x="205338" y="96253"/>
                  <a:pt x="252664" y="9625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04ECEBD-3F55-E96F-0210-23F880586598}"/>
              </a:ext>
            </a:extLst>
          </p:cNvPr>
          <p:cNvSpPr/>
          <p:nvPr/>
        </p:nvSpPr>
        <p:spPr>
          <a:xfrm>
            <a:off x="7435516" y="2334126"/>
            <a:ext cx="372979" cy="132380"/>
          </a:xfrm>
          <a:custGeom>
            <a:avLst/>
            <a:gdLst>
              <a:gd name="connsiteX0" fmla="*/ 0 w 372979"/>
              <a:gd name="connsiteY0" fmla="*/ 0 h 132380"/>
              <a:gd name="connsiteX1" fmla="*/ 84221 w 372979"/>
              <a:gd name="connsiteY1" fmla="*/ 48127 h 132380"/>
              <a:gd name="connsiteX2" fmla="*/ 120316 w 372979"/>
              <a:gd name="connsiteY2" fmla="*/ 60158 h 132380"/>
              <a:gd name="connsiteX3" fmla="*/ 156410 w 372979"/>
              <a:gd name="connsiteY3" fmla="*/ 84221 h 132380"/>
              <a:gd name="connsiteX4" fmla="*/ 252663 w 372979"/>
              <a:gd name="connsiteY4" fmla="*/ 108285 h 132380"/>
              <a:gd name="connsiteX5" fmla="*/ 372979 w 372979"/>
              <a:gd name="connsiteY5" fmla="*/ 132348 h 13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979" h="132380">
                <a:moveTo>
                  <a:pt x="0" y="0"/>
                </a:moveTo>
                <a:cubicBezTo>
                  <a:pt x="28074" y="16042"/>
                  <a:pt x="55301" y="33667"/>
                  <a:pt x="84221" y="48127"/>
                </a:cubicBezTo>
                <a:cubicBezTo>
                  <a:pt x="95565" y="53799"/>
                  <a:pt x="108972" y="54486"/>
                  <a:pt x="120316" y="60158"/>
                </a:cubicBezTo>
                <a:cubicBezTo>
                  <a:pt x="133249" y="66625"/>
                  <a:pt x="143477" y="77754"/>
                  <a:pt x="156410" y="84221"/>
                </a:cubicBezTo>
                <a:cubicBezTo>
                  <a:pt x="182697" y="97364"/>
                  <a:pt x="227166" y="102401"/>
                  <a:pt x="252663" y="108285"/>
                </a:cubicBezTo>
                <a:cubicBezTo>
                  <a:pt x="365365" y="134293"/>
                  <a:pt x="313742" y="132348"/>
                  <a:pt x="372979" y="132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BC4C5975-F505-3007-B237-862DFED4E121}"/>
              </a:ext>
            </a:extLst>
          </p:cNvPr>
          <p:cNvSpPr/>
          <p:nvPr/>
        </p:nvSpPr>
        <p:spPr>
          <a:xfrm>
            <a:off x="7447547" y="2322095"/>
            <a:ext cx="3874169" cy="1949116"/>
          </a:xfrm>
          <a:custGeom>
            <a:avLst/>
            <a:gdLst>
              <a:gd name="connsiteX0" fmla="*/ 0 w 3874169"/>
              <a:gd name="connsiteY0" fmla="*/ 0 h 1949116"/>
              <a:gd name="connsiteX1" fmla="*/ 481264 w 3874169"/>
              <a:gd name="connsiteY1" fmla="*/ 156410 h 1949116"/>
              <a:gd name="connsiteX2" fmla="*/ 493295 w 3874169"/>
              <a:gd name="connsiteY2" fmla="*/ 156410 h 1949116"/>
              <a:gd name="connsiteX3" fmla="*/ 902369 w 3874169"/>
              <a:gd name="connsiteY3" fmla="*/ 324852 h 1949116"/>
              <a:gd name="connsiteX4" fmla="*/ 1660358 w 3874169"/>
              <a:gd name="connsiteY4" fmla="*/ 685800 h 1949116"/>
              <a:gd name="connsiteX5" fmla="*/ 2237874 w 3874169"/>
              <a:gd name="connsiteY5" fmla="*/ 986589 h 1949116"/>
              <a:gd name="connsiteX6" fmla="*/ 2586790 w 3874169"/>
              <a:gd name="connsiteY6" fmla="*/ 1203158 h 1949116"/>
              <a:gd name="connsiteX7" fmla="*/ 2971800 w 3874169"/>
              <a:gd name="connsiteY7" fmla="*/ 1431758 h 1949116"/>
              <a:gd name="connsiteX8" fmla="*/ 3356811 w 3874169"/>
              <a:gd name="connsiteY8" fmla="*/ 1612231 h 1949116"/>
              <a:gd name="connsiteX9" fmla="*/ 3693695 w 3874169"/>
              <a:gd name="connsiteY9" fmla="*/ 1804737 h 1949116"/>
              <a:gd name="connsiteX10" fmla="*/ 3874169 w 3874169"/>
              <a:gd name="connsiteY10" fmla="*/ 1949116 h 1949116"/>
              <a:gd name="connsiteX11" fmla="*/ 3874169 w 3874169"/>
              <a:gd name="connsiteY11" fmla="*/ 1949116 h 194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4169" h="1949116">
                <a:moveTo>
                  <a:pt x="0" y="0"/>
                </a:moveTo>
                <a:lnTo>
                  <a:pt x="481264" y="156410"/>
                </a:lnTo>
                <a:cubicBezTo>
                  <a:pt x="563480" y="182478"/>
                  <a:pt x="423111" y="128336"/>
                  <a:pt x="493295" y="156410"/>
                </a:cubicBezTo>
                <a:cubicBezTo>
                  <a:pt x="563479" y="184484"/>
                  <a:pt x="707859" y="236620"/>
                  <a:pt x="902369" y="324852"/>
                </a:cubicBezTo>
                <a:cubicBezTo>
                  <a:pt x="1096879" y="413084"/>
                  <a:pt x="1437774" y="575511"/>
                  <a:pt x="1660358" y="685800"/>
                </a:cubicBezTo>
                <a:cubicBezTo>
                  <a:pt x="1882942" y="796089"/>
                  <a:pt x="2083469" y="900363"/>
                  <a:pt x="2237874" y="986589"/>
                </a:cubicBezTo>
                <a:cubicBezTo>
                  <a:pt x="2392279" y="1072815"/>
                  <a:pt x="2464469" y="1128963"/>
                  <a:pt x="2586790" y="1203158"/>
                </a:cubicBezTo>
                <a:cubicBezTo>
                  <a:pt x="2709111" y="1277353"/>
                  <a:pt x="2843463" y="1363579"/>
                  <a:pt x="2971800" y="1431758"/>
                </a:cubicBezTo>
                <a:cubicBezTo>
                  <a:pt x="3100137" y="1499937"/>
                  <a:pt x="3236495" y="1550068"/>
                  <a:pt x="3356811" y="1612231"/>
                </a:cubicBezTo>
                <a:cubicBezTo>
                  <a:pt x="3477127" y="1674394"/>
                  <a:pt x="3607469" y="1748590"/>
                  <a:pt x="3693695" y="1804737"/>
                </a:cubicBezTo>
                <a:cubicBezTo>
                  <a:pt x="3779921" y="1860884"/>
                  <a:pt x="3874169" y="1949116"/>
                  <a:pt x="3874169" y="1949116"/>
                </a:cubicBezTo>
                <a:lnTo>
                  <a:pt x="3874169" y="1949116"/>
                </a:lnTo>
              </a:path>
            </a:pathLst>
          </a:cu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265CF27-DEDD-96F6-6776-6A5164F3D496}"/>
              </a:ext>
            </a:extLst>
          </p:cNvPr>
          <p:cNvSpPr/>
          <p:nvPr/>
        </p:nvSpPr>
        <p:spPr>
          <a:xfrm>
            <a:off x="7447547" y="2334126"/>
            <a:ext cx="3862137" cy="2004371"/>
          </a:xfrm>
          <a:custGeom>
            <a:avLst/>
            <a:gdLst>
              <a:gd name="connsiteX0" fmla="*/ 0 w 3862137"/>
              <a:gd name="connsiteY0" fmla="*/ 0 h 2004371"/>
              <a:gd name="connsiteX1" fmla="*/ 252664 w 3862137"/>
              <a:gd name="connsiteY1" fmla="*/ 312821 h 2004371"/>
              <a:gd name="connsiteX2" fmla="*/ 517358 w 3862137"/>
              <a:gd name="connsiteY2" fmla="*/ 577516 h 2004371"/>
              <a:gd name="connsiteX3" fmla="*/ 830179 w 3862137"/>
              <a:gd name="connsiteY3" fmla="*/ 818148 h 2004371"/>
              <a:gd name="connsiteX4" fmla="*/ 1239253 w 3862137"/>
              <a:gd name="connsiteY4" fmla="*/ 1094874 h 2004371"/>
              <a:gd name="connsiteX5" fmla="*/ 1864895 w 3862137"/>
              <a:gd name="connsiteY5" fmla="*/ 1383632 h 2004371"/>
              <a:gd name="connsiteX6" fmla="*/ 2671011 w 3862137"/>
              <a:gd name="connsiteY6" fmla="*/ 1672390 h 2004371"/>
              <a:gd name="connsiteX7" fmla="*/ 3344779 w 3862137"/>
              <a:gd name="connsiteY7" fmla="*/ 1900990 h 2004371"/>
              <a:gd name="connsiteX8" fmla="*/ 3765885 w 3862137"/>
              <a:gd name="connsiteY8" fmla="*/ 1997242 h 2004371"/>
              <a:gd name="connsiteX9" fmla="*/ 3862137 w 3862137"/>
              <a:gd name="connsiteY9" fmla="*/ 1997242 h 2004371"/>
              <a:gd name="connsiteX10" fmla="*/ 3862137 w 3862137"/>
              <a:gd name="connsiteY10" fmla="*/ 1997242 h 200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2137" h="2004371">
                <a:moveTo>
                  <a:pt x="0" y="0"/>
                </a:moveTo>
                <a:cubicBezTo>
                  <a:pt x="83219" y="108284"/>
                  <a:pt x="166438" y="216568"/>
                  <a:pt x="252664" y="312821"/>
                </a:cubicBezTo>
                <a:cubicBezTo>
                  <a:pt x="338890" y="409074"/>
                  <a:pt x="421106" y="493295"/>
                  <a:pt x="517358" y="577516"/>
                </a:cubicBezTo>
                <a:cubicBezTo>
                  <a:pt x="613611" y="661737"/>
                  <a:pt x="709863" y="731922"/>
                  <a:pt x="830179" y="818148"/>
                </a:cubicBezTo>
                <a:cubicBezTo>
                  <a:pt x="950495" y="904374"/>
                  <a:pt x="1066800" y="1000627"/>
                  <a:pt x="1239253" y="1094874"/>
                </a:cubicBezTo>
                <a:cubicBezTo>
                  <a:pt x="1411706" y="1189121"/>
                  <a:pt x="1626269" y="1287379"/>
                  <a:pt x="1864895" y="1383632"/>
                </a:cubicBezTo>
                <a:cubicBezTo>
                  <a:pt x="2103521" y="1479885"/>
                  <a:pt x="2424364" y="1586164"/>
                  <a:pt x="2671011" y="1672390"/>
                </a:cubicBezTo>
                <a:cubicBezTo>
                  <a:pt x="2917658" y="1758616"/>
                  <a:pt x="3162300" y="1846848"/>
                  <a:pt x="3344779" y="1900990"/>
                </a:cubicBezTo>
                <a:cubicBezTo>
                  <a:pt x="3527258" y="1955132"/>
                  <a:pt x="3679659" y="1981200"/>
                  <a:pt x="3765885" y="1997242"/>
                </a:cubicBezTo>
                <a:cubicBezTo>
                  <a:pt x="3852111" y="2013284"/>
                  <a:pt x="3862137" y="1997242"/>
                  <a:pt x="3862137" y="1997242"/>
                </a:cubicBezTo>
                <a:lnTo>
                  <a:pt x="3862137" y="1997242"/>
                </a:lnTo>
              </a:path>
            </a:pathLst>
          </a:cu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58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C7B2C-AFE0-1643-B0D8-F5A1F8E08B00}"/>
              </a:ext>
            </a:extLst>
          </p:cNvPr>
          <p:cNvSpPr txBox="1"/>
          <p:nvPr/>
        </p:nvSpPr>
        <p:spPr>
          <a:xfrm>
            <a:off x="0" y="-456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pic>
        <p:nvPicPr>
          <p:cNvPr id="1026" name="Picture 2" descr="Melting And Boiling Point Chart">
            <a:extLst>
              <a:ext uri="{FF2B5EF4-FFF2-40B4-BE49-F238E27FC236}">
                <a16:creationId xmlns:a16="http://schemas.microsoft.com/office/drawing/2014/main" id="{AD799A34-897D-393B-8284-8443AA3E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17" y="469130"/>
            <a:ext cx="6895017" cy="631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26EEF-D38E-E0B1-F335-CFA0215D7773}"/>
              </a:ext>
            </a:extLst>
          </p:cNvPr>
          <p:cNvSpPr txBox="1"/>
          <p:nvPr/>
        </p:nvSpPr>
        <p:spPr>
          <a:xfrm>
            <a:off x="9360569" y="2644170"/>
            <a:ext cx="24905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www.researchgate.net</a:t>
            </a:r>
            <a:r>
              <a:rPr lang="en-US" sz="1200" dirty="0"/>
              <a:t>/profile/Vera-Montalbano/publication/259470569/figure/fig2/AS:614303761723443@1523472838539/Boiling-point-in-function-of-liquid-composition-of-a-mixture-of-ethanol-and-water-at-a.png</a:t>
            </a:r>
          </a:p>
        </p:txBody>
      </p:sp>
    </p:spTree>
    <p:extLst>
      <p:ext uri="{BB962C8B-B14F-4D97-AF65-F5344CB8AC3E}">
        <p14:creationId xmlns:p14="http://schemas.microsoft.com/office/powerpoint/2010/main" val="72752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1836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The relationship between </a:t>
            </a:r>
            <a:r>
              <a:rPr lang="en-US" sz="2400" b="1" i="1" dirty="0"/>
              <a:t>molality</a:t>
            </a:r>
            <a:r>
              <a:rPr lang="en-US" sz="2400" b="1" dirty="0"/>
              <a:t> and </a:t>
            </a:r>
            <a:r>
              <a:rPr lang="en-US" sz="2400" b="1" i="1" dirty="0"/>
              <a:t>mole fraction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1147482" y="749739"/>
                <a:ext cx="9197789" cy="266137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b="1" dirty="0"/>
                  <a:t>solute’s molality</a:t>
                </a:r>
                <a:r>
                  <a:rPr lang="en-US" sz="2400" dirty="0"/>
                  <a:t>, usually given in moles/kg.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mole fraction of the solvent</a:t>
                </a:r>
                <a:r>
                  <a:rPr lang="en-US" sz="2400" dirty="0"/>
                  <a:t>. From this, we said that</a:t>
                </a:r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482" y="749739"/>
                <a:ext cx="9197789" cy="2661370"/>
              </a:xfrm>
              <a:prstGeom prst="rect">
                <a:avLst/>
              </a:prstGeom>
              <a:blipFill>
                <a:blip r:embed="rId2"/>
                <a:stretch>
                  <a:fillRect l="-13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98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3125008" y="637641"/>
                <a:ext cx="5611906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008" y="637641"/>
                <a:ext cx="5611906" cy="693138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365697"/>
                <a:ext cx="11682627" cy="624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In relation to </a:t>
                </a:r>
                <a:r>
                  <a:rPr lang="en-US" sz="2400" b="1" dirty="0"/>
                  <a:t>sea level rise due to climate change</a:t>
                </a:r>
                <a:r>
                  <a:rPr lang="en-US" sz="2400" dirty="0"/>
                  <a:t>, which is the relevant equation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?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365697"/>
                <a:ext cx="11682627" cy="624851"/>
              </a:xfrm>
              <a:prstGeom prst="rect">
                <a:avLst/>
              </a:prstGeom>
              <a:blipFill>
                <a:blip r:embed="rId3"/>
                <a:stretch>
                  <a:fillRect l="-87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5485A44-2904-1249-86B0-B270CD23A971}"/>
              </a:ext>
            </a:extLst>
          </p:cNvPr>
          <p:cNvGrpSpPr/>
          <p:nvPr/>
        </p:nvGrpSpPr>
        <p:grpSpPr>
          <a:xfrm>
            <a:off x="8592423" y="2591204"/>
            <a:ext cx="2917588" cy="4114396"/>
            <a:chOff x="7140812" y="1696649"/>
            <a:chExt cx="3503351" cy="5008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CAFFE4-FBB5-3A4D-AC1C-5E03BFC575B2}"/>
                </a:ext>
              </a:extLst>
            </p:cNvPr>
            <p:cNvSpPr/>
            <p:nvPr/>
          </p:nvSpPr>
          <p:spPr>
            <a:xfrm>
              <a:off x="8086165" y="2133600"/>
              <a:ext cx="594697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6C1172-E2F3-4C4F-B6B5-0302ACCD8E86}"/>
                </a:ext>
              </a:extLst>
            </p:cNvPr>
            <p:cNvSpPr/>
            <p:nvPr/>
          </p:nvSpPr>
          <p:spPr>
            <a:xfrm>
              <a:off x="9271019" y="1828800"/>
              <a:ext cx="594697" cy="48768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8693B-D9D5-404F-8F62-F41B9484A163}"/>
                    </a:ext>
                  </a:extLst>
                </p:cNvPr>
                <p:cNvSpPr txBox="1"/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8693B-D9D5-404F-8F62-F41B9484A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1C398A-86C9-1248-A6E1-87F37D7DA401}"/>
                    </a:ext>
                  </a:extLst>
                </p:cNvPr>
                <p:cNvSpPr txBox="1"/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1C398A-86C9-1248-A6E1-87F37D7DA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A568C3-66A6-7C4F-B2B0-B9CDC5E18419}"/>
                </a:ext>
              </a:extLst>
            </p:cNvPr>
            <p:cNvCxnSpPr/>
            <p:nvPr/>
          </p:nvCxnSpPr>
          <p:spPr>
            <a:xfrm>
              <a:off x="9106930" y="2133600"/>
              <a:ext cx="96382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9FCF7D-2B65-2540-8183-FD584F807E7D}"/>
                  </a:ext>
                </a:extLst>
              </p:cNvPr>
              <p:cNvSpPr/>
              <p:nvPr/>
            </p:nvSpPr>
            <p:spPr>
              <a:xfrm>
                <a:off x="1918191" y="2970420"/>
                <a:ext cx="5586627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9FCF7D-2B65-2540-8183-FD584F807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191" y="2970420"/>
                <a:ext cx="5586627" cy="1938992"/>
              </a:xfrm>
              <a:prstGeom prst="rect">
                <a:avLst/>
              </a:prstGeom>
              <a:blipFill>
                <a:blip r:embed="rId6"/>
                <a:stretch>
                  <a:fillRect l="-1818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97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-824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304800" y="1827291"/>
                <a:ext cx="6257366" cy="1779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The</a:t>
                </a:r>
                <a:r>
                  <a:rPr lang="en-US" sz="2400" b="1" dirty="0"/>
                  <a:t> </a:t>
                </a:r>
                <a:r>
                  <a:rPr lang="en-US" sz="2400" dirty="0"/>
                  <a:t>Titanic sank to a depth where the pressure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What’s the </a:t>
                </a:r>
                <a:r>
                  <a:rPr lang="en-US" sz="2400" b="1" dirty="0"/>
                  <a:t>relative density change of sea water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827291"/>
                <a:ext cx="6257366" cy="1779013"/>
              </a:xfrm>
              <a:prstGeom prst="rect">
                <a:avLst/>
              </a:prstGeom>
              <a:blipFill>
                <a:blip r:embed="rId3"/>
                <a:stretch>
                  <a:fillRect l="-1623" r="-2231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30A6ABF-302F-DF1D-0BDC-6F382A7DE952}"/>
              </a:ext>
            </a:extLst>
          </p:cNvPr>
          <p:cNvGrpSpPr/>
          <p:nvPr/>
        </p:nvGrpSpPr>
        <p:grpSpPr>
          <a:xfrm>
            <a:off x="6771191" y="1827291"/>
            <a:ext cx="4875581" cy="2388100"/>
            <a:chOff x="6771191" y="1827291"/>
            <a:chExt cx="4875581" cy="23881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B1F77B0-15D9-20EA-BB9C-804303BB2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191" y="1827291"/>
              <a:ext cx="4244959" cy="238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0862B8-328E-5D06-43E5-39BA121D3B6F}"/>
                </a:ext>
              </a:extLst>
            </p:cNvPr>
            <p:cNvSpPr txBox="1"/>
            <p:nvPr/>
          </p:nvSpPr>
          <p:spPr>
            <a:xfrm>
              <a:off x="9074552" y="1918493"/>
              <a:ext cx="2572220" cy="371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2.4 miles (13,000 feet)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465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3790</Words>
  <Application>Microsoft Macintosh PowerPoint</Application>
  <PresentationFormat>Widescreen</PresentationFormat>
  <Paragraphs>622</Paragraphs>
  <Slides>68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CambriaMath</vt:lpstr>
      <vt:lpstr>TimesNewRomanPS</vt:lpstr>
      <vt:lpstr>TimesNewRomanPSMT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21</cp:revision>
  <dcterms:created xsi:type="dcterms:W3CDTF">2023-12-04T03:00:53Z</dcterms:created>
  <dcterms:modified xsi:type="dcterms:W3CDTF">2024-12-11T16:33:34Z</dcterms:modified>
</cp:coreProperties>
</file>